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20" r:id="rId3"/>
    <p:sldMasterId id="2147483741" r:id="rId4"/>
  </p:sldMasterIdLst>
  <p:notesMasterIdLst>
    <p:notesMasterId r:id="rId33"/>
  </p:notesMasterIdLst>
  <p:sldIdLst>
    <p:sldId id="1661" r:id="rId5"/>
    <p:sldId id="2147481850" r:id="rId6"/>
    <p:sldId id="2147481842" r:id="rId7"/>
    <p:sldId id="2344" r:id="rId8"/>
    <p:sldId id="2147481853" r:id="rId9"/>
    <p:sldId id="2147481860" r:id="rId10"/>
    <p:sldId id="380" r:id="rId11"/>
    <p:sldId id="2147481864" r:id="rId12"/>
    <p:sldId id="2147483625" r:id="rId13"/>
    <p:sldId id="274" r:id="rId14"/>
    <p:sldId id="379" r:id="rId15"/>
    <p:sldId id="327" r:id="rId16"/>
    <p:sldId id="2147481919" r:id="rId17"/>
    <p:sldId id="2147481856" r:id="rId18"/>
    <p:sldId id="267" r:id="rId19"/>
    <p:sldId id="2147483626" r:id="rId20"/>
    <p:sldId id="2147483627" r:id="rId21"/>
    <p:sldId id="2147483628" r:id="rId22"/>
    <p:sldId id="2147483629" r:id="rId23"/>
    <p:sldId id="2147483630" r:id="rId24"/>
    <p:sldId id="2147483631" r:id="rId25"/>
    <p:sldId id="2147483632" r:id="rId26"/>
    <p:sldId id="2147483633" r:id="rId27"/>
    <p:sldId id="2147483634" r:id="rId28"/>
    <p:sldId id="2147483635" r:id="rId29"/>
    <p:sldId id="2147483636" r:id="rId30"/>
    <p:sldId id="2147483638" r:id="rId31"/>
    <p:sldId id="2147483637"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2E044F-2327-92E1-210C-E958B4B0B957}" name="Joe Yostos" initials="JY" userId="S::josephyostos@microsoft.com::1ec1323e-532c-4fc9-8335-58831cd74cc0" providerId="AD"/>
  <p188:author id="{15BF2297-3142-A55A-C289-F53972A0D9AB}" name="Chandima Kodituwakku" initials="CK" userId="S::ckodituwakku@microsoft.com::f87227cd-3cba-49b8-aacc-b0c683eb9eb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57"/>
    <p:restoredTop sz="93016"/>
  </p:normalViewPr>
  <p:slideViewPr>
    <p:cSldViewPr snapToGrid="0">
      <p:cViewPr varScale="1">
        <p:scale>
          <a:sx n="134" d="100"/>
          <a:sy n="134" d="100"/>
        </p:scale>
        <p:origin x="207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F4A4C-3274-3E43-B353-2B5E48985CCC}" type="datetimeFigureOut">
              <a:rPr lang="en-IL" smtClean="0"/>
              <a:t>11/12/2025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DEDA-CDBB-7C43-8700-CC41BAE79C7B}" type="slidenum">
              <a:rPr lang="en-IL" smtClean="0"/>
              <a:t>‹#›</a:t>
            </a:fld>
            <a:endParaRPr lang="en-IL"/>
          </a:p>
        </p:txBody>
      </p:sp>
    </p:spTree>
    <p:extLst>
      <p:ext uri="{BB962C8B-B14F-4D97-AF65-F5344CB8AC3E}">
        <p14:creationId xmlns:p14="http://schemas.microsoft.com/office/powerpoint/2010/main" val="183130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882">
              <a:defRPr/>
            </a:pPr>
            <a:fld id="{62C61DAB-D93E-49CA-B245-379601CFE8D0}" type="datetime8">
              <a:rPr lang="en-US">
                <a:solidFill>
                  <a:prstClr val="black"/>
                </a:solidFill>
                <a:latin typeface="Segoe UI" pitchFamily="34" charset="0"/>
              </a:rPr>
              <a:pPr defTabSz="924882">
                <a:defRPr/>
              </a:pPr>
              <a:t>12/11/25 2:32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24882">
              <a:defRPr/>
            </a:pPr>
            <a:fld id="{B4008EB6-D09E-4580-8CD6-DDB14511944F}" type="slidenum">
              <a:rPr lang="en-US">
                <a:solidFill>
                  <a:prstClr val="black"/>
                </a:solidFill>
                <a:latin typeface="Segoe UI" pitchFamily="34" charset="0"/>
              </a:rPr>
              <a:pPr defTabSz="924882">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E4C53-8C74-359B-531F-FCB01C0BB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2D237-4E70-3192-6214-D28903F1377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16C584E-A6DD-A216-299F-F9166267FF8E}"/>
              </a:ext>
            </a:extLst>
          </p:cNvPr>
          <p:cNvSpPr>
            <a:spLocks noGrp="1"/>
          </p:cNvSpPr>
          <p:nvPr>
            <p:ph type="body" idx="1"/>
          </p:nvPr>
        </p:nvSpPr>
        <p:spPr/>
        <p:txBody>
          <a:bodyPr/>
          <a:lstStyle/>
          <a:p>
            <a:r>
              <a:rPr lang="en-US" dirty="0">
                <a:effectLst/>
              </a:rPr>
              <a:t>Accelerating AI workloads with nearly 30% higher throughput </a:t>
            </a:r>
            <a:br>
              <a:rPr lang="en-US" dirty="0">
                <a:effectLst/>
              </a:rPr>
            </a:br>
            <a:br>
              <a:rPr lang="en-US" dirty="0">
                <a:effectLst/>
              </a:rPr>
            </a:br>
            <a:br>
              <a:rPr lang="en-US" dirty="0">
                <a:effectLst/>
              </a:rPr>
            </a:br>
            <a:r>
              <a:rPr lang="en-US" b="1" dirty="0"/>
              <a:t>1) Customer Problem</a:t>
            </a:r>
          </a:p>
          <a:p>
            <a:r>
              <a:rPr lang="en-US" dirty="0"/>
              <a:t>Modern containerized applications and AI workloads demand high-performance networking, strong security, and deep observability. Traditional solutions often introduce overhead like double encapsulation, lack advanced policies, and struggle to scale efficiently.</a:t>
            </a:r>
          </a:p>
          <a:p>
            <a:br>
              <a:rPr lang="en-US" dirty="0"/>
            </a:br>
            <a:endParaRPr lang="en-US" dirty="0"/>
          </a:p>
          <a:p>
            <a:r>
              <a:rPr lang="en-US" b="1" dirty="0"/>
              <a:t>2) Our Solution</a:t>
            </a:r>
          </a:p>
          <a:p>
            <a:r>
              <a:rPr lang="en-US" dirty="0"/>
              <a:t>Azure’s Advanced Container Networking Service is </a:t>
            </a:r>
            <a:r>
              <a:rPr lang="en-US" b="1" dirty="0"/>
              <a:t>natively integrated with Azure CNI networking modes</a:t>
            </a:r>
            <a:r>
              <a:rPr lang="en-US" dirty="0"/>
              <a:t> to deliver:</a:t>
            </a:r>
          </a:p>
          <a:p>
            <a:r>
              <a:rPr lang="en-US" b="1" dirty="0"/>
              <a:t>High Performance:</a:t>
            </a:r>
            <a:r>
              <a:rPr lang="en-US" dirty="0"/>
              <a:t> No double encapsulation, native hardware offload support</a:t>
            </a:r>
          </a:p>
          <a:p>
            <a:r>
              <a:rPr lang="en-US" b="1" dirty="0"/>
              <a:t>Security:</a:t>
            </a:r>
            <a:r>
              <a:rPr lang="en-US" dirty="0"/>
              <a:t> Layer 3–7 network policies (GA) and encryption (preview)</a:t>
            </a:r>
          </a:p>
          <a:p>
            <a:r>
              <a:rPr lang="en-US" b="1" dirty="0"/>
              <a:t>Observability:</a:t>
            </a:r>
            <a:r>
              <a:rPr lang="en-US" dirty="0"/>
              <a:t> Filtered metrics and flow logs (preview)</a:t>
            </a:r>
          </a:p>
          <a:p>
            <a:r>
              <a:rPr lang="en-US" b="1" dirty="0"/>
              <a:t>Performance Acceleration:</a:t>
            </a:r>
            <a:r>
              <a:rPr lang="en-US" dirty="0"/>
              <a:t> Nearly </a:t>
            </a:r>
            <a:r>
              <a:rPr lang="en-US" b="1" dirty="0"/>
              <a:t>30% higher throughput</a:t>
            </a:r>
            <a:r>
              <a:rPr lang="en-US" dirty="0"/>
              <a:t> for AI workloads</a:t>
            </a:r>
          </a:p>
          <a:p>
            <a:br>
              <a:rPr lang="en-US" dirty="0"/>
            </a:br>
            <a:endParaRPr lang="en-US" dirty="0"/>
          </a:p>
          <a:p>
            <a:r>
              <a:rPr lang="en-US" b="1" dirty="0"/>
              <a:t>3) Benefit to Customers</a:t>
            </a:r>
          </a:p>
          <a:p>
            <a:r>
              <a:rPr lang="en-US" dirty="0"/>
              <a:t>Customers achieve </a:t>
            </a:r>
            <a:r>
              <a:rPr lang="en-US" b="1" dirty="0"/>
              <a:t>faster, more secure, and scalable container networking</a:t>
            </a:r>
            <a:r>
              <a:rPr lang="en-US" dirty="0"/>
              <a:t>, improved visibility for troubleshooting, and accelerated AI performance—enabling them to run cloud-native and AI workloads with confidence and efficiency.</a:t>
            </a: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DDF988DE-DD58-D93F-023F-5F788949FD4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8B1572-FC09-4B69-8906-6A63601290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064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3348-B8BD-4342-7B19-96136CB39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BAB3B-6480-AF6E-35AC-2BE2912BB87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D785131F-F4D4-5B47-1AAC-767CC0F0AD2F}"/>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51E1383A-4280-19AE-B3EC-DB4557AE7C03}"/>
              </a:ext>
            </a:extLst>
          </p:cNvPr>
          <p:cNvSpPr>
            <a:spLocks noGrp="1"/>
          </p:cNvSpPr>
          <p:nvPr>
            <p:ph type="sldNum" sz="quarter" idx="5"/>
          </p:nvPr>
        </p:nvSpPr>
        <p:spPr/>
        <p:txBody>
          <a:bodyPr/>
          <a:lstStyle/>
          <a:p>
            <a:fld id="{A2BA76F5-BD97-4D76-A92D-0F3CAFF10E71}" type="slidenum">
              <a:rPr lang="en-US" smtClean="0"/>
              <a:t>15</a:t>
            </a:fld>
            <a:endParaRPr lang="en-US" dirty="0"/>
          </a:p>
        </p:txBody>
      </p:sp>
    </p:spTree>
    <p:extLst>
      <p:ext uri="{BB962C8B-B14F-4D97-AF65-F5344CB8AC3E}">
        <p14:creationId xmlns:p14="http://schemas.microsoft.com/office/powerpoint/2010/main" val="67229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5333-3314-9AC9-9423-E5052241C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79621-C6D8-F6D9-1108-66722CE6E0A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C472BD0F-63ED-4C84-BDFC-9CCAE5509196}"/>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E2ABFDDA-7560-5925-4F53-C362A0A2BB21}"/>
              </a:ext>
            </a:extLst>
          </p:cNvPr>
          <p:cNvSpPr>
            <a:spLocks noGrp="1"/>
          </p:cNvSpPr>
          <p:nvPr>
            <p:ph type="sldNum" sz="quarter" idx="5"/>
          </p:nvPr>
        </p:nvSpPr>
        <p:spPr/>
        <p:txBody>
          <a:bodyPr/>
          <a:lstStyle/>
          <a:p>
            <a:fld id="{A2BA76F5-BD97-4D76-A92D-0F3CAFF10E71}" type="slidenum">
              <a:rPr lang="en-US" smtClean="0"/>
              <a:t>16</a:t>
            </a:fld>
            <a:endParaRPr lang="en-US" dirty="0"/>
          </a:p>
        </p:txBody>
      </p:sp>
    </p:spTree>
    <p:extLst>
      <p:ext uri="{BB962C8B-B14F-4D97-AF65-F5344CB8AC3E}">
        <p14:creationId xmlns:p14="http://schemas.microsoft.com/office/powerpoint/2010/main" val="255896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0E5A-B1E1-77D1-5596-C9001B6DA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40CD9-F227-D3CD-03C3-3188948BAFB9}"/>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2E0EF2B-3899-521D-3B65-22832C0A523A}"/>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46AF8C8-9712-2309-1B64-CFC34F4E94A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EFA3A5-3AB1-3401-475D-E3F6592699A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6FF13-51F6-2366-9EF5-FDC117177C1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293DF40-DE39-84BA-9C1D-03C917D2AE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358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50D04-BF94-1C7D-54ED-B8454A663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FCF71-82F6-F168-1BA3-B66AF61BFDB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73675A9-9EA7-0597-BEE0-A63F02EEC4FD}"/>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8DA1CDAA-4F20-A88F-F23B-7D594D415A0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EDCFD79-F3AA-8994-9FC3-217FCAD8E33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11793F-E958-E090-8A89-D5EA4B3097E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A3E9844-8E29-D07C-DA60-9CB16D750A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93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D3C9-4B70-7B34-F33B-A08CBCC4C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D6BD9-ADF7-4976-E268-005D6EDF6C0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6B8D20BA-0D20-BC54-B72A-1204541C1415}"/>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1B10A1C-8C6D-9040-001A-45B76D7B32F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471FC32-EB39-354E-2087-5D95CB0E07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0D2C41-E42A-5416-2746-50A3980C7F1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735E6D4-D763-E658-C2FD-FFE5F43F4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03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EB8D-64D8-F1BB-8C5F-0247E6EB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5626A-15CC-87F6-EB3D-A6767665D12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6CBEFFF-DD36-533A-C1DC-954D0A6191F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2F1DFAE-6778-7589-A1F6-305AE433CCC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F1CD42E-143D-31E8-7ED1-624190AAC0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3E5246-95E7-3626-C172-D8B36E10C98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0B17DB0-4312-ED72-381D-ABA9846F03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9410-A35B-B00A-1EAC-4804C2614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9E4E0-8474-6927-B06F-8C83D1CE03D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5AF34AF-9D8E-BCB2-2DD8-225C538DEF6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CC42BF6-606D-E1A4-31AE-9A82B02C4F7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A63B67B-7B0B-5549-0A64-87198DE1DC7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7B723B-9BB7-CCA3-FA56-10ACB86C110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94EC77F-CB82-AAD9-A36A-6C675906CF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42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AB72-DCEF-1CB8-2EA7-6923015D5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8727-D5FF-0560-949A-4EC674E1D05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FA2214A2-AA32-7444-ABE5-05C41A596E70}"/>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4F1BC38-4F3F-78F6-7872-B81496F3757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27C76F7-B0FA-6FCF-AD5D-0EB78D36AC5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D33F9A-0D1A-9F59-E41C-A29DADF4DEE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4BCD9C5-DB9E-72D8-0E74-BE081D618F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40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It would be great to hear from you in the chat why your customers are looking for an observability or security solution in this space.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458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B244-BD3B-4CB4-8153-E3C0917D5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EA50B-C235-71BB-DFCB-A686D3F221A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28F29BE-DCFE-3E4A-50D0-DBB59916BD5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353BD62-ACCA-F1A7-2536-016B58E44EE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399D17-9D25-FDAD-5777-07300382F7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FA0293-3D14-02A3-909B-84E94CB22867}"/>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D27A574-745C-C6B1-4A58-0A0141F058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53F7B-2FC1-9C30-13F4-C8041646B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E1BEB-CB39-C8DA-43F7-F84444F9879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78E9356A-1F10-DF42-F88A-4690E82611B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EF286564-D47B-51D1-E7E2-D6C7174681A2}"/>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97F72A8-5BF8-FD8E-1CDC-1F93A1686333}"/>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0402700-5934-0BEE-F570-0E357F6E7DE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37A899F-A07A-BEC6-B0A9-CA55BF8ADF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32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1E57-4B97-467F-E989-D09C715FC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0F03B-DBFF-F166-637C-C5D105FBC84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AF90902-467C-60F5-E12A-CBD730227582}"/>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AC121236-FBCA-06B5-4DC8-9A0C2012123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1F77EF0-D3F8-15F8-BC1A-2B6C4F00438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53AA495-653D-18F2-95C2-9313988E7B4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63814D2-B662-FC6D-48A9-636789DD75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9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03A04-8BF6-0599-8045-0AF6D8A54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94E4F-A346-1951-2235-8314F85F0A56}"/>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FAD92D2-5B9D-A061-D961-0F5E3D161C78}"/>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0CDCC9FD-0A47-A52C-2C25-6AE2657437D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5A6920F-27BB-99F2-017C-E9252D93CE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3586D7-A220-8F8F-E3F6-FF3581095EB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97FA5F6-56A2-650F-2885-C2E1C19880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690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5C8C-F669-7E01-5111-4B6F1EB3C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E769-F74C-E844-85F0-46B653530CE6}"/>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733D0E8C-B8CC-1F05-9708-D2F4CC1A4162}"/>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DEA39735-1399-B641-98E1-2896CF819D8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8F1530F-170E-A7D8-D988-2CF2ECDCCB24}"/>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A3734BF-C605-1FE7-DBDE-A98BDC5A92D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33048CB7-F6DC-FF95-D513-09C5798D53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69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D59-15A1-114F-FE8A-26BE93F91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B1FF1-85F9-F5D0-B1A7-FFB84302FE32}"/>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D86885F-84DB-52DB-3308-B5478EFFD7BC}"/>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A312F33C-5E77-8153-C707-05FA47DD2776}"/>
              </a:ext>
            </a:extLst>
          </p:cNvPr>
          <p:cNvSpPr>
            <a:spLocks noGrp="1"/>
          </p:cNvSpPr>
          <p:nvPr>
            <p:ph type="sldNum" sz="quarter" idx="5"/>
          </p:nvPr>
        </p:nvSpPr>
        <p:spPr/>
        <p:txBody>
          <a:bodyPr/>
          <a:lstStyle/>
          <a:p>
            <a:fld id="{A2BA76F5-BD97-4D76-A92D-0F3CAFF10E71}" type="slidenum">
              <a:rPr lang="en-US" smtClean="0"/>
              <a:t>28</a:t>
            </a:fld>
            <a:endParaRPr lang="en-US" dirty="0"/>
          </a:p>
        </p:txBody>
      </p:sp>
    </p:spTree>
    <p:extLst>
      <p:ext uri="{BB962C8B-B14F-4D97-AF65-F5344CB8AC3E}">
        <p14:creationId xmlns:p14="http://schemas.microsoft.com/office/powerpoint/2010/main" val="197978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8EDEDA-CDBB-7C43-8700-CC41BAE79C7B}" type="slidenum">
              <a:rPr lang="en-IL" smtClean="0"/>
              <a:t>3</a:t>
            </a:fld>
            <a:endParaRPr lang="en-IL"/>
          </a:p>
        </p:txBody>
      </p:sp>
    </p:spTree>
    <p:extLst>
      <p:ext uri="{BB962C8B-B14F-4D97-AF65-F5344CB8AC3E}">
        <p14:creationId xmlns:p14="http://schemas.microsoft.com/office/powerpoint/2010/main" val="235685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IE" sz="7200" b="1"/>
              <a:t>Low Overhead</a:t>
            </a:r>
            <a:r>
              <a:rPr lang="en-IE" sz="7200"/>
              <a:t>: </a:t>
            </a:r>
            <a:r>
              <a:rPr lang="en-IE" sz="7200" err="1"/>
              <a:t>eBPF</a:t>
            </a:r>
            <a:r>
              <a:rPr lang="en-IE" sz="7200"/>
              <a:t> operates in the kernel, minimizing performance overhead for monitoring and observability, unlike traditional sidecar models.</a:t>
            </a:r>
          </a:p>
          <a:p>
            <a:r>
              <a:rPr lang="en-IE" sz="7200" b="1"/>
              <a:t>Granular Visibility</a:t>
            </a:r>
            <a:r>
              <a:rPr lang="en-IE" sz="7200"/>
              <a:t>: </a:t>
            </a:r>
            <a:r>
              <a:rPr lang="en-IE" sz="7200" err="1"/>
              <a:t>eBPF</a:t>
            </a:r>
            <a:r>
              <a:rPr lang="en-IE" sz="7200"/>
              <a:t> can hook into various kernel events (network, security, system calls), offering a fine-grained, real-time view of network </a:t>
            </a:r>
            <a:r>
              <a:rPr lang="en-IE" sz="7200" err="1"/>
              <a:t>behavior</a:t>
            </a:r>
            <a:r>
              <a:rPr lang="en-IE" sz="7200"/>
              <a:t>.</a:t>
            </a:r>
          </a:p>
          <a:p>
            <a:r>
              <a:rPr lang="en-IE" sz="7200" b="1"/>
              <a:t>Security &amp; Isolation</a:t>
            </a:r>
            <a:r>
              <a:rPr lang="en-IE" sz="7200"/>
              <a:t>: </a:t>
            </a:r>
            <a:r>
              <a:rPr lang="en-IE" sz="7200" err="1"/>
              <a:t>eBPF’s</a:t>
            </a:r>
            <a:r>
              <a:rPr lang="en-IE" sz="7200"/>
              <a:t> secure execution model ensures that programs can inspect traffic, enforce security policies, and perform actions without exposing vulnerabilities.</a:t>
            </a:r>
          </a:p>
          <a:p>
            <a:r>
              <a:rPr lang="en-IE" sz="7200" b="1"/>
              <a:t>Scalability</a:t>
            </a:r>
            <a:r>
              <a:rPr lang="en-IE" sz="7200"/>
              <a:t>: Efficiently handles high traffic loads and scales with Kubernetes clusters by dynamically monitoring network packets.</a:t>
            </a:r>
            <a:endParaRPr lang="en-IE" sz="3600" b="1" i="0" kern="1200" spc="0" baseline="0">
              <a:solidFill>
                <a:schemeClr val="bg1"/>
              </a:solidFill>
              <a:latin typeface="Segoe Sans Text" pitchFamily="2" charset="0"/>
              <a:ea typeface="+mn-ea"/>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Sans Text (Body)"/>
                <a:ea typeface="Calibri" panose="020F0502020204030204" pitchFamily="34" charset="0"/>
                <a:cs typeface="Calibri" panose="020F0502020204030204" pitchFamily="34" charset="0"/>
              </a:rPr>
              <a:t>- Hubble Metrics, CLI, and UI integration</a:t>
            </a:r>
          </a:p>
          <a:p>
            <a:r>
              <a:rPr lang="en-US" dirty="0"/>
              <a:t>Visualization is through Grafana dashboards but you also have the option to use Hubble UI to see service dependencies.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784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You can enable Hubble UI in ACNS as an option. Hubble UI is a user-friendly browser-based interface for exploring cluster network activity. It creates a service-connection graph based on flow logs so you can easily view service dependencies.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951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 What is the TCP/UDP and DNS statistics or  utilization at the workload, namespace or Pod level</a:t>
            </a:r>
          </a:p>
          <a:p>
            <a:pPr marL="171450" indent="-171450">
              <a:buFontTx/>
              <a:buChar char="-"/>
            </a:pPr>
            <a:r>
              <a:rPr lang="en-US" dirty="0"/>
              <a:t>Heatmaps for all the pods in a namespace</a:t>
            </a:r>
          </a:p>
          <a:p>
            <a:pPr marL="171450" indent="-171450">
              <a:buFontTx/>
              <a:buChar char="-"/>
            </a:pPr>
            <a:r>
              <a:rPr lang="en-US" dirty="0"/>
              <a:t>Dropped packet statistics</a:t>
            </a:r>
          </a:p>
          <a:p>
            <a:pPr marL="171450" indent="-171450">
              <a:buFontTx/>
              <a:buChar char="-"/>
            </a:pPr>
            <a:r>
              <a:rPr lang="en-US" dirty="0"/>
              <a:t>TCP – connection errors, resets </a:t>
            </a:r>
            <a:r>
              <a:rPr lang="en-US" dirty="0" err="1"/>
              <a:t>etc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569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7D04-CD59-3639-3CCE-5A2F5D590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3C41B-C777-0A47-3AE1-53F621B226D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9B381AD-160A-2DCC-FE95-38F24B07906B}"/>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190760C1-6101-519F-0A41-A15589C0F0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A8669B3-9CA9-5DF7-8C26-E913BC7F18D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1F582F-FD48-6223-C242-86CCB5FA087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837547-524C-AAB3-D63C-670B36BF59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84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89AC-F54C-8159-4C8B-8A85B8078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035C9-9590-5A0F-182A-5AD1E14FF2B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7E19AD2-A81C-4422-2830-0FE1181EFA9D}"/>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5671D2AA-5772-A1D1-16C6-3529032ACC8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95C274E-2F59-3A0A-A439-26D66412F33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C9D447-CF11-86E4-424D-12C36C7F78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12/11/25 2:32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E3167C1-BC3F-D008-EEEC-1D426174DA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50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5E1B-BD34-310E-72F9-20B0897B8F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D941238E-922F-549C-6726-FD386A46B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C290E14-4C24-DDE9-67C2-F845F316C720}"/>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86C34CA7-6810-22D8-2F4A-15887B0DA10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519541-0FF8-8A93-C738-DCBE738D969E}"/>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1741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4CAF-F370-C024-CDDB-C79E9DC4E04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6C2FCC5-8393-7693-5E76-99DB47054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304B6AA-9E46-BD54-F15F-A1C332792196}"/>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558D04A8-F622-CA08-F2EC-FFFD6919F13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B75AEBE-85C4-D4CA-B3A7-78A1CC92728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1689106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E650-757A-62A2-CBE3-4212F234E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C8574-BBB3-BF0C-88BF-608997E2F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222F47-4656-C78A-E888-B69FDDE49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3A197-C95B-C706-9369-EDBA5EC262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BBBF64-BE2B-77CE-ADB5-D79FA910EFFF}"/>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245B7E9B-9955-361C-DC46-DE4900DCDB6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492441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777-DB6A-2193-47C5-2F1EBA3F2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1B161-7F16-D6D0-B151-82DD3775D1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B0DDE-C826-E485-923C-E5722CB470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15B01E-E767-1E64-C453-2FC47F3CF06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F50CBE3-7E56-132E-5364-E158B373D4A5}"/>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0699056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180037-960F-1AD7-A642-AAA8AD0080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87E0FF-933A-1021-4BD3-7F35CB447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55661-8059-760C-570C-BD504ED746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ADC3AE-D703-77B7-DC80-C03C58AF2F2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E855334-C7E0-F90B-7595-BADE53B38607}"/>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9061897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2725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50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4745C-3870-E399-48AD-480C25A44B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752EBE0-3985-6384-29E4-4C965AC7F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044204E-99D3-0519-20E3-B71A21B1DF2F}"/>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2AC97FFB-932C-416E-460F-1451F30801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711026-52DC-C988-AF48-D498D008F3FC}"/>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34560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4497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A colorful object with a blue and pink design&#10;&#10;AI-generated content may be incorrect.">
            <a:extLst>
              <a:ext uri="{FF2B5EF4-FFF2-40B4-BE49-F238E27FC236}">
                <a16:creationId xmlns:a16="http://schemas.microsoft.com/office/drawing/2014/main" id="{80F84BD0-616B-5158-BD28-96CA7BB51532}"/>
              </a:ext>
            </a:extLst>
          </p:cNvPr>
          <p:cNvPicPr>
            <a:picLocks noChangeAspect="1"/>
          </p:cNvPicPr>
          <p:nvPr userDrawn="1"/>
        </p:nvPicPr>
        <p:blipFill>
          <a:blip r:embed="rId2"/>
          <a:stretch>
            <a:fillRect/>
          </a:stretch>
        </p:blipFill>
        <p:spPr>
          <a:xfrm>
            <a:off x="0" y="0"/>
            <a:ext cx="12185982" cy="6858000"/>
          </a:xfrm>
          <a:prstGeom prst="rect">
            <a:avLst/>
          </a:prstGeom>
        </p:spPr>
      </p:pic>
      <p:pic>
        <p:nvPicPr>
          <p:cNvPr id="8" name="MS logo gray - EMF" descr="Microsoft logo, gray text version">
            <a:extLst>
              <a:ext uri="{FF2B5EF4-FFF2-40B4-BE49-F238E27FC236}">
                <a16:creationId xmlns:a16="http://schemas.microsoft.com/office/drawing/2014/main" id="{DFDC8B6A-3640-D600-39FD-41ADFBE1B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Graphic 2">
            <a:extLst>
              <a:ext uri="{FF2B5EF4-FFF2-40B4-BE49-F238E27FC236}">
                <a16:creationId xmlns:a16="http://schemas.microsoft.com/office/drawing/2014/main" id="{E937196D-5DEA-7A23-E8EC-B71791A3680E}"/>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0078D4"/>
              </a:gs>
              <a:gs pos="43000">
                <a:srgbClr val="8661C5"/>
              </a:gs>
              <a:gs pos="99000">
                <a:srgbClr val="C03BC4"/>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826294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Picture 6" descr="A colorful object with a blue and pink design&#10;&#10;AI-generated content may be incorrect.">
            <a:extLst>
              <a:ext uri="{FF2B5EF4-FFF2-40B4-BE49-F238E27FC236}">
                <a16:creationId xmlns:a16="http://schemas.microsoft.com/office/drawing/2014/main" id="{FC91398B-F48C-747C-BA1A-9C49CDE31DD1}"/>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577D3"/>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199" y="3962399"/>
            <a:ext cx="557783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637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D9D9D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43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0448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218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093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60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70F-6831-6A4D-47A4-996273755455}"/>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CE5A662-F0FA-CBE6-602B-D985DABD6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1E8C255-D7F3-931D-34BC-BCBD1CE5552A}"/>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99427A05-7A2E-91F1-FC0B-3AE82E2F50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92DEFF0-5390-06E2-2F2A-9B60EFEB044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00321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668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6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2155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125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480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90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1517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6482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4817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078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5087-F563-CD88-064F-18A66A601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7E50F35-7DF9-9666-8479-B9089864D9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44FAE-EDCD-65C8-B53D-D704F613192F}"/>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E9B50F52-AFE1-A0F4-28C7-A6AE1F124DB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7092FDB-EC70-5F9C-6466-C7F920FDA87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605290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9490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2917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6327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6124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8182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9865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9754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755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927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490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BF5D-B5B0-41E6-6EEB-4896E15B23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7073F81-C824-DDB2-1885-1C4CDFCF53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D7D7972C-AD4B-42D4-4863-C7C0795F73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A221AF23-B328-DAD5-EBF3-A3C3723AB57C}"/>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6" name="Footer Placeholder 5">
            <a:extLst>
              <a:ext uri="{FF2B5EF4-FFF2-40B4-BE49-F238E27FC236}">
                <a16:creationId xmlns:a16="http://schemas.microsoft.com/office/drawing/2014/main" id="{5D6ACCE5-D332-8E0B-02B9-E954E36C3C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6A2D924-E2E1-CA9A-2076-45829D9D4A50}"/>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448976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732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672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1616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5093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9907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505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642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6870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D9D9D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3853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1EDE-5080-9380-CA75-C4FA85DAE5A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BEF6251-F9E9-B756-B15A-E680C23CA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4B580-3A23-6425-1020-FC022EB30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24EF357-1DB7-39B6-804B-67E71A07F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D3E132-DCDC-540B-3C67-DD52B0ADF4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011B2A4-85AF-FE84-C7A9-BDBFA114CC5F}"/>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8" name="Footer Placeholder 7">
            <a:extLst>
              <a:ext uri="{FF2B5EF4-FFF2-40B4-BE49-F238E27FC236}">
                <a16:creationId xmlns:a16="http://schemas.microsoft.com/office/drawing/2014/main" id="{9DC1A5A1-4946-314A-90E0-839E1D9D1F2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0D58258-EC6D-502D-A742-8A74CA937714}"/>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174405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Top">
    <p:bg>
      <p:bgPr>
        <a:solidFill>
          <a:srgbClr val="D9D9D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8722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52853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D9D9D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7088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8" name="Picture 7" descr="A close up of a circular object&#10;&#10;AI-generated content may be incorrect.">
            <a:extLst>
              <a:ext uri="{FF2B5EF4-FFF2-40B4-BE49-F238E27FC236}">
                <a16:creationId xmlns:a16="http://schemas.microsoft.com/office/drawing/2014/main" id="{004046E4-11B5-B5E9-84F0-ECD5D527B91C}"/>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4008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03832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25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566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124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524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055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1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6400-8E48-C035-C6B7-E2C87C383ABA}"/>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4F84D5-96C4-F089-4487-5E9C46B87B56}"/>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4" name="Footer Placeholder 3">
            <a:extLst>
              <a:ext uri="{FF2B5EF4-FFF2-40B4-BE49-F238E27FC236}">
                <a16:creationId xmlns:a16="http://schemas.microsoft.com/office/drawing/2014/main" id="{7AFAB495-949C-6DA8-1CC1-AEBA8691D1B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27CC136-4E8E-0C1E-D481-2C95502FA2D1}"/>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548049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22369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2669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075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 with 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25840-56AE-4ADC-F2D7-2DFA18C5A176}"/>
              </a:ext>
            </a:extLst>
          </p:cNvPr>
          <p:cNvSpPr txBox="1">
            <a:spLocks/>
          </p:cNvSpPr>
          <p:nvPr userDrawn="1"/>
        </p:nvSpPr>
        <p:spPr>
          <a:xfrm>
            <a:off x="4703792" y="6635750"/>
            <a:ext cx="278441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300" normalizeH="0" baseline="0" noProof="0">
                <a:ln>
                  <a:noFill/>
                </a:ln>
                <a:effectLst/>
                <a:uLnTx/>
                <a:uFillTx/>
                <a:latin typeface="Segoe Sans Text"/>
                <a:ea typeface="+mn-ea"/>
                <a:cs typeface="+mn-cs"/>
              </a:rPr>
              <a:t>NDA  |  MICROSOFT CONFIDENTIAL</a:t>
            </a:r>
          </a:p>
        </p:txBody>
      </p:sp>
    </p:spTree>
    <p:extLst>
      <p:ext uri="{BB962C8B-B14F-4D97-AF65-F5344CB8AC3E}">
        <p14:creationId xmlns:p14="http://schemas.microsoft.com/office/powerpoint/2010/main" val="4073899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and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259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with Gradient BG">
    <p:bg>
      <p:bgPr>
        <a:gradFill flip="none" rotWithShape="1">
          <a:gsLst>
            <a:gs pos="100000">
              <a:srgbClr val="8DC8E8">
                <a:alpha val="21803"/>
              </a:srgbClr>
            </a:gs>
            <a:gs pos="31000">
              <a:srgbClr val="C5B4E3">
                <a:alpha val="12000"/>
              </a:srgbClr>
            </a:gs>
            <a:gs pos="75000">
              <a:srgbClr val="8DC8E8">
                <a:alpha val="27005"/>
              </a:srgbClr>
            </a:gs>
            <a:gs pos="0">
              <a:srgbClr val="C5B4E3">
                <a:alpha val="48095"/>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5924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A6BD-2D83-F32C-400D-0975DD254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7B161-391C-EEF5-17F1-E534F41C2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16AC7-22A7-A236-F26A-E2579EA126F2}"/>
              </a:ext>
            </a:extLst>
          </p:cNvPr>
          <p:cNvSpPr>
            <a:spLocks noGrp="1"/>
          </p:cNvSpPr>
          <p:nvPr>
            <p:ph type="dt" sz="half" idx="10"/>
          </p:nvPr>
        </p:nvSpPr>
        <p:spPr/>
        <p:txBody>
          <a:bodyPr/>
          <a:lstStyle/>
          <a:p>
            <a:fld id="{AA325360-0E28-47C9-83B0-56D45B707721}" type="datetimeFigureOut">
              <a:rPr lang="en-US" smtClean="0"/>
              <a:t>12/11/25</a:t>
            </a:fld>
            <a:endParaRPr lang="en-US"/>
          </a:p>
        </p:txBody>
      </p:sp>
      <p:sp>
        <p:nvSpPr>
          <p:cNvPr id="5" name="Footer Placeholder 4">
            <a:extLst>
              <a:ext uri="{FF2B5EF4-FFF2-40B4-BE49-F238E27FC236}">
                <a16:creationId xmlns:a16="http://schemas.microsoft.com/office/drawing/2014/main" id="{E436E9F7-C153-D03B-EAF3-FE88DB53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16294-B98C-77C2-62C5-B50A6BA56966}"/>
              </a:ext>
            </a:extLst>
          </p:cNvPr>
          <p:cNvSpPr>
            <a:spLocks noGrp="1"/>
          </p:cNvSpPr>
          <p:nvPr>
            <p:ph type="sldNum" sz="quarter" idx="12"/>
          </p:nvPr>
        </p:nvSpPr>
        <p:spPr/>
        <p:txBody>
          <a:bodyPr/>
          <a:lstStyle/>
          <a:p>
            <a:fld id="{0D6543C3-3CD0-45C9-A7E6-2EC45E3CF4B4}" type="slidenum">
              <a:rPr lang="en-US" smtClean="0"/>
              <a:t>‹#›</a:t>
            </a:fld>
            <a:endParaRPr lang="en-US"/>
          </a:p>
        </p:txBody>
      </p:sp>
    </p:spTree>
    <p:extLst>
      <p:ext uri="{BB962C8B-B14F-4D97-AF65-F5344CB8AC3E}">
        <p14:creationId xmlns:p14="http://schemas.microsoft.com/office/powerpoint/2010/main" val="2044890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532A-8F1B-ABA4-0EE9-53AD5D2F7C4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F51F8434-BFCE-6A5D-F438-E6DCB9A38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43142E-1AB2-2614-DD06-F2141F829163}"/>
              </a:ext>
            </a:extLst>
          </p:cNvPr>
          <p:cNvSpPr>
            <a:spLocks noGrp="1"/>
          </p:cNvSpPr>
          <p:nvPr>
            <p:ph type="dt" sz="half" idx="10"/>
          </p:nvPr>
        </p:nvSpPr>
        <p:spPr/>
        <p:txBody>
          <a:bodyPr/>
          <a:lstStyle/>
          <a:p>
            <a:fld id="{C3F09065-20EB-4392-A63C-D3F8ACDF3C25}" type="datetimeFigureOut">
              <a:rPr lang="en-IN" smtClean="0"/>
              <a:t>11/12/25</a:t>
            </a:fld>
            <a:endParaRPr lang="en-IN"/>
          </a:p>
        </p:txBody>
      </p:sp>
      <p:sp>
        <p:nvSpPr>
          <p:cNvPr id="5" name="Footer Placeholder 4">
            <a:extLst>
              <a:ext uri="{FF2B5EF4-FFF2-40B4-BE49-F238E27FC236}">
                <a16:creationId xmlns:a16="http://schemas.microsoft.com/office/drawing/2014/main" id="{8E0E19C8-F370-37ED-725A-1D7C4183E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15E7F7-478B-17E0-4511-DA513E4D5D77}"/>
              </a:ext>
            </a:extLst>
          </p:cNvPr>
          <p:cNvSpPr>
            <a:spLocks noGrp="1"/>
          </p:cNvSpPr>
          <p:nvPr>
            <p:ph type="sldNum" sz="quarter" idx="12"/>
          </p:nvPr>
        </p:nvSpPr>
        <p:spPr/>
        <p:txBody>
          <a:bodyPr/>
          <a:lstStyle/>
          <a:p>
            <a:fld id="{FB9510F4-A0DE-4A93-812F-30D128617E6D}" type="slidenum">
              <a:rPr lang="en-IN" smtClean="0"/>
              <a:t>‹#›</a:t>
            </a:fld>
            <a:endParaRPr lang="en-IN"/>
          </a:p>
        </p:txBody>
      </p:sp>
    </p:spTree>
    <p:extLst>
      <p:ext uri="{BB962C8B-B14F-4D97-AF65-F5344CB8AC3E}">
        <p14:creationId xmlns:p14="http://schemas.microsoft.com/office/powerpoint/2010/main" val="25677796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with Gradient BG - gree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1D634-BEB6-B145-06F7-7FF40B63A18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077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27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EAC31-C499-EA56-2800-F74454C11F35}"/>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3" name="Footer Placeholder 2">
            <a:extLst>
              <a:ext uri="{FF2B5EF4-FFF2-40B4-BE49-F238E27FC236}">
                <a16:creationId xmlns:a16="http://schemas.microsoft.com/office/drawing/2014/main" id="{F06C2D57-F19C-4AF4-4296-5486680A4E9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CD9AA39-61B3-D416-0153-2455B3075F9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6412230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166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45781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79139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9144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94960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3099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82857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81564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48515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201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3863-D4A5-899F-E3C8-BCD991AC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9C57E4D-AD91-054F-81A9-172E3EDCF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F0A857A-14D3-C029-5795-33AE07254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80EFA-40A0-B586-05C2-1BD0D542C25C}"/>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6" name="Footer Placeholder 5">
            <a:extLst>
              <a:ext uri="{FF2B5EF4-FFF2-40B4-BE49-F238E27FC236}">
                <a16:creationId xmlns:a16="http://schemas.microsoft.com/office/drawing/2014/main" id="{F2EA96F0-AADE-F0F3-0097-F9ECB7C531F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7636201-E54D-32CB-81BA-25DE450F0C5D}"/>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7808427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3628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45090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827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617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594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61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1305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2988969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9588573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8046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E185-E2AB-0ED4-5F46-C6C94E9E3E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6EB6876-3986-12B6-E9DF-6D768B539D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4A9073-8E71-0457-3064-61F0D8D3D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3CC43-DC35-84BF-264C-E8A62E1943EA}"/>
              </a:ext>
            </a:extLst>
          </p:cNvPr>
          <p:cNvSpPr>
            <a:spLocks noGrp="1"/>
          </p:cNvSpPr>
          <p:nvPr>
            <p:ph type="dt" sz="half" idx="10"/>
          </p:nvPr>
        </p:nvSpPr>
        <p:spPr/>
        <p:txBody>
          <a:bodyPr/>
          <a:lstStyle/>
          <a:p>
            <a:fld id="{A9134C48-DA12-FA4F-948D-B1B2DC5189E1}" type="datetimeFigureOut">
              <a:rPr lang="en-IL" smtClean="0"/>
              <a:t>11/12/2025</a:t>
            </a:fld>
            <a:endParaRPr lang="en-IL"/>
          </a:p>
        </p:txBody>
      </p:sp>
      <p:sp>
        <p:nvSpPr>
          <p:cNvPr id="6" name="Footer Placeholder 5">
            <a:extLst>
              <a:ext uri="{FF2B5EF4-FFF2-40B4-BE49-F238E27FC236}">
                <a16:creationId xmlns:a16="http://schemas.microsoft.com/office/drawing/2014/main" id="{CD3890B9-1E16-2868-B03B-E96D356118F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1D35AED-0335-0022-9BCC-087752CA3FE8}"/>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4933474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93807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685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463C-1EAB-5073-9965-FCC459DA98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7F29F-A4A7-CF56-DFD1-8FB0F7946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CC6B4-F0F0-CC28-5901-3241A4F360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1709C6-AD5B-395A-6043-73FF4A8D89BA}"/>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B50AFBE5-6238-18EF-0560-9E4B8ABDAEC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7658297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95F4-FA4D-C0BB-5046-EB8F5D2EB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96B2B-8D1F-7852-46C2-5175B8FE5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DE78A-6125-0640-0FFC-BFEF3EE7BCF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3349FA6-675C-C300-6D20-AFD8A12B55F1}"/>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82EF4A13-B7A1-7A95-0506-44814C2424D2}"/>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580676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087E-4100-9AFC-8DC9-5F88E191F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94A591-418F-B372-F8D6-D9B2A16E4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675186-1FC2-702D-FF9B-E178C8B173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60B56D-413F-3DC6-B3BF-3CEE357411F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1FBD9331-5E38-404E-7547-A695D871F2A6}"/>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3394960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D8AA-3617-EBBB-0B1A-E4C4FADB4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97534-E2DA-4769-AD6E-670A4CABA3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84E04-8E80-29F8-6400-B0D63AECB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FC170-8AC4-B101-F557-6A0C5FC6B2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819432F-7317-C3EC-4B3F-59F418B11EF6}"/>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F32B6B05-5740-FBF8-A9E0-8A7C651B2EF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4977832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3422-8303-96A5-053C-2C6F36E685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AFCA25-3F26-814E-1671-F825ABEC5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0CB2D2-4A80-BF7A-B5D3-CEA814DC7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9C378-E558-0B58-9328-1F0D55BB4E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8B75BA-61FD-54AF-63F1-826A601C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1A414A-2B03-546E-AD2B-A456DD1A29E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CCD03E5-9A32-473C-4E0F-05E042B5B213}"/>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A64DF47-12FB-F336-59DD-1A768C55A58C}"/>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4354936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6068-682D-CCB5-0C07-634AB58A78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CC4BC-0F93-B4DE-598D-C9D77C68028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97F438-E3F9-6DAA-C65C-B6D03D6794F0}"/>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5F790BDD-C726-7007-C228-EBBBB699381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6095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982AD-76FC-F91E-3795-1C5AC351A62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ADA750F-CA33-B40A-F70B-3EA735F82BD4}"/>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512196CE-7F9B-A350-0358-44ACBF1D7118}"/>
              </a:ext>
            </a:extLst>
          </p:cNvPr>
          <p:cNvSpPr>
            <a:spLocks noGrp="1"/>
          </p:cNvSpPr>
          <p:nvPr>
            <p:ph type="sldNum" sz="quarter" idx="12"/>
          </p:nvPr>
        </p:nvSpPr>
        <p:spPr/>
        <p:txBody>
          <a:bodyPr/>
          <a:lstStyle/>
          <a:p>
            <a:fld id="{87795A41-15C6-4E9B-8648-536FE0A621E3}" type="slidenum">
              <a:rPr lang="en-US" smtClean="0"/>
              <a:t>‹#›</a:t>
            </a:fld>
            <a:endParaRPr lang="en-US"/>
          </a:p>
        </p:txBody>
      </p:sp>
    </p:spTree>
    <p:extLst>
      <p:ext uri="{BB962C8B-B14F-4D97-AF65-F5344CB8AC3E}">
        <p14:creationId xmlns:p14="http://schemas.microsoft.com/office/powerpoint/2010/main" val="13700010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F926-0C0D-61EE-7DE8-BD0D11D6D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43F404-4C00-EA96-2D69-B8F938A3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81F93B-21FD-B736-A340-2BB2F606A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77562-A450-AC40-A80F-5F8B275F78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6D0B79-01E8-8E41-56A9-7EE87A5706BE}"/>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76CDA70-F45C-E5D9-14F9-94CA3E6E9FD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74196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61" Type="http://schemas.openxmlformats.org/officeDocument/2006/relationships/image" Target="../media/image4.svg"/><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40.pn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B49D4-A868-6CE9-EAFA-607E4BC34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81A6F54-5C9A-67D8-DE60-A5FC703C3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9B4C0FE-9635-BDCC-45BF-82D7277AF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134C48-DA12-FA4F-948D-B1B2DC5189E1}" type="datetimeFigureOut">
              <a:rPr lang="en-IL" smtClean="0"/>
              <a:t>11/12/2025</a:t>
            </a:fld>
            <a:endParaRPr lang="en-IL"/>
          </a:p>
        </p:txBody>
      </p:sp>
      <p:sp>
        <p:nvSpPr>
          <p:cNvPr id="5" name="Footer Placeholder 4">
            <a:extLst>
              <a:ext uri="{FF2B5EF4-FFF2-40B4-BE49-F238E27FC236}">
                <a16:creationId xmlns:a16="http://schemas.microsoft.com/office/drawing/2014/main" id="{13EDDD5E-CAC3-9432-E902-114B157BEB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8955B98-A4DE-572D-1F0C-AABA19EB6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E81AC3-1DB7-9545-AC33-6BAE6DB545AB}" type="slidenum">
              <a:rPr lang="en-IL" smtClean="0"/>
              <a:t>‹#›</a:t>
            </a:fld>
            <a:endParaRPr lang="en-IL"/>
          </a:p>
        </p:txBody>
      </p:sp>
    </p:spTree>
    <p:extLst>
      <p:ext uri="{BB962C8B-B14F-4D97-AF65-F5344CB8AC3E}">
        <p14:creationId xmlns:p14="http://schemas.microsoft.com/office/powerpoint/2010/main" val="10085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672245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4978168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5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7FDF5-51E6-8349-BD5E-4E342A0B7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54C0E0-A20A-4CD3-103D-7B3CC8777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E14DD-D662-38F6-5C5D-60209BBF4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3FB3115-20EE-2CBA-6356-FD66DF492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74E8C9D-9946-24F6-16E8-1327152CE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EB0DC6-A28A-4174-BC0F-5FDB06A96CDF}" type="slidenum">
              <a:rPr lang="en-US" smtClean="0"/>
              <a:t>‹#›</a:t>
            </a:fld>
            <a:endParaRPr lang="en-US"/>
          </a:p>
        </p:txBody>
      </p:sp>
      <p:pic>
        <p:nvPicPr>
          <p:cNvPr id="7" name="Picture 6">
            <a:extLst>
              <a:ext uri="{FF2B5EF4-FFF2-40B4-BE49-F238E27FC236}">
                <a16:creationId xmlns:a16="http://schemas.microsoft.com/office/drawing/2014/main" id="{526C3C0F-8003-321E-AEED-75E218FF8C46}"/>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1791699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pricing/details/azure-container-networking-services/" TargetMode="External"/><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merfeldman22/aks-acns-workshop" TargetMode="External"/><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8.xml"/><Relationship Id="rId6" Type="http://schemas.openxmlformats.org/officeDocument/2006/relationships/hyperlink" Target="https://github.com/omerfeldman22/aks-acns-workshop?tab=readme-ov-file#additional-resources" TargetMode="External"/><Relationship Id="rId5" Type="http://schemas.openxmlformats.org/officeDocument/2006/relationships/hyperlink" Target="https://grafana.com/grafana/dashboards/23156-azure-insights-containers-networking-flow-logs-external-traffic/" TargetMode="External"/><Relationship Id="rId4" Type="http://schemas.openxmlformats.org/officeDocument/2006/relationships/hyperlink" Target="https://grafana.com/grafana/dashboards/23155-azure-insights-containers-networking-flow-log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8.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88.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88.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85.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04.xm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160" y="2710884"/>
            <a:ext cx="6229004" cy="1231106"/>
          </a:xfrm>
        </p:spPr>
        <p:txBody>
          <a:bodyPr/>
          <a:lstStyle/>
          <a:p>
            <a:r>
              <a:rPr lang="en-US" dirty="0"/>
              <a:t>ACNS – Advanced Container Networking Services</a:t>
            </a:r>
          </a:p>
        </p:txBody>
      </p:sp>
      <p:sp>
        <p:nvSpPr>
          <p:cNvPr id="5" name="Text Placeholder 4"/>
          <p:cNvSpPr>
            <a:spLocks noGrp="1"/>
          </p:cNvSpPr>
          <p:nvPr>
            <p:ph type="body" sz="quarter" idx="12"/>
          </p:nvPr>
        </p:nvSpPr>
        <p:spPr>
          <a:xfrm>
            <a:off x="518160" y="4533900"/>
            <a:ext cx="5577840" cy="749501"/>
          </a:xfrm>
        </p:spPr>
        <p:txBody>
          <a:bodyPr/>
          <a:lstStyle/>
          <a:p>
            <a:r>
              <a:rPr lang="en-US" dirty="0"/>
              <a:t>Omer Feldman</a:t>
            </a:r>
          </a:p>
          <a:p>
            <a:r>
              <a:rPr lang="en-US" dirty="0">
                <a:solidFill>
                  <a:schemeClr val="accent1"/>
                </a:solidFill>
              </a:rPr>
              <a:t>Solution Engineer Cloud &amp; AI, Microsoft</a:t>
            </a:r>
          </a:p>
          <a:p>
            <a:endParaRPr lang="en-US" dirty="0">
              <a:solidFill>
                <a:schemeClr val="bg1"/>
              </a:solidFill>
            </a:endParaRPr>
          </a:p>
        </p:txBody>
      </p:sp>
      <p:sp>
        <p:nvSpPr>
          <p:cNvPr id="2" name="Text Placeholder 4">
            <a:extLst>
              <a:ext uri="{FF2B5EF4-FFF2-40B4-BE49-F238E27FC236}">
                <a16:creationId xmlns:a16="http://schemas.microsoft.com/office/drawing/2014/main" id="{BB530EA1-84BE-B330-E8B4-E357ABA8EC60}"/>
              </a:ext>
            </a:extLst>
          </p:cNvPr>
          <p:cNvSpPr txBox="1">
            <a:spLocks/>
          </p:cNvSpPr>
          <p:nvPr/>
        </p:nvSpPr>
        <p:spPr bwMode="white">
          <a:xfrm>
            <a:off x="518160" y="5283401"/>
            <a:ext cx="5577840" cy="749501"/>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spc="0" baseline="0">
                <a:solidFill>
                  <a:srgbClr val="091F2C"/>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Yaniv Norman</a:t>
            </a:r>
          </a:p>
          <a:p>
            <a:r>
              <a:rPr lang="en-US" dirty="0">
                <a:solidFill>
                  <a:schemeClr val="accent1"/>
                </a:solidFill>
              </a:rPr>
              <a:t>Senior Solution Engineer Cloud &amp; AI, Microsoft</a:t>
            </a:r>
          </a:p>
          <a:p>
            <a:endParaRPr lang="en-US" dirty="0">
              <a:solidFill>
                <a:schemeClr val="bg1"/>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05B52-2E38-4B55-2820-B416D1A20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6EB64-C188-3D97-2F4F-D0A668E427F7}"/>
              </a:ext>
            </a:extLst>
          </p:cNvPr>
          <p:cNvSpPr>
            <a:spLocks noGrp="1"/>
          </p:cNvSpPr>
          <p:nvPr>
            <p:ph type="title"/>
          </p:nvPr>
        </p:nvSpPr>
        <p:spPr>
          <a:xfrm>
            <a:off x="343032" y="379502"/>
            <a:ext cx="12041125" cy="1325563"/>
          </a:xfrm>
        </p:spPr>
        <p:txBody>
          <a:bodyPr>
            <a:normAutofit/>
          </a:bodyPr>
          <a:lstStyle/>
          <a:p>
            <a:r>
              <a:rPr lang="en-US" sz="3200" b="1" spc="0">
                <a:latin typeface="+mn-lt"/>
                <a:cs typeface="Segoe UI"/>
              </a:rPr>
              <a:t>AKS Defense in depth: In-Cluster </a:t>
            </a:r>
            <a:r>
              <a:rPr lang="en-US" sz="3200" b="1">
                <a:latin typeface="+mn-lt"/>
                <a:cs typeface="Segoe UI"/>
              </a:rPr>
              <a:t>L3–L7 Security</a:t>
            </a:r>
            <a:endParaRPr lang="en-US" sz="3200" b="1" spc="0">
              <a:latin typeface="+mn-lt"/>
              <a:cs typeface="Segoe UI"/>
            </a:endParaRPr>
          </a:p>
        </p:txBody>
      </p:sp>
      <p:sp>
        <p:nvSpPr>
          <p:cNvPr id="4" name="TextBox 3">
            <a:extLst>
              <a:ext uri="{FF2B5EF4-FFF2-40B4-BE49-F238E27FC236}">
                <a16:creationId xmlns:a16="http://schemas.microsoft.com/office/drawing/2014/main" id="{CF520098-DE78-1EF9-9B40-0AF329C4199C}"/>
              </a:ext>
            </a:extLst>
          </p:cNvPr>
          <p:cNvSpPr txBox="1"/>
          <p:nvPr/>
        </p:nvSpPr>
        <p:spPr>
          <a:xfrm>
            <a:off x="6489954" y="1937409"/>
            <a:ext cx="2888844" cy="4211409"/>
          </a:xfrm>
          <a:prstGeom prst="rect">
            <a:avLst/>
          </a:prstGeom>
          <a:solidFill>
            <a:schemeClr val="bg1">
              <a:lumMod val="95000"/>
            </a:schemeClr>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endPar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cilium.io/v2</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allow-backend-egress-to-</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blobstorage</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backend</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egress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toFQ</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app1.myblobstorage.com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"53"</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protocol</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rules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matchPattern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p:txBody>
      </p:sp>
      <p:sp>
        <p:nvSpPr>
          <p:cNvPr id="6" name="TextBox 5">
            <a:extLst>
              <a:ext uri="{FF2B5EF4-FFF2-40B4-BE49-F238E27FC236}">
                <a16:creationId xmlns:a16="http://schemas.microsoft.com/office/drawing/2014/main" id="{7CB2C723-C707-7FCC-DB24-36F43A120A9A}"/>
              </a:ext>
            </a:extLst>
          </p:cNvPr>
          <p:cNvSpPr txBox="1"/>
          <p:nvPr/>
        </p:nvSpPr>
        <p:spPr>
          <a:xfrm>
            <a:off x="5906143" y="6247625"/>
            <a:ext cx="3735789"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FQDN Policy</a:t>
            </a:r>
          </a:p>
        </p:txBody>
      </p:sp>
      <p:sp>
        <p:nvSpPr>
          <p:cNvPr id="7" name="TextBox 6">
            <a:extLst>
              <a:ext uri="{FF2B5EF4-FFF2-40B4-BE49-F238E27FC236}">
                <a16:creationId xmlns:a16="http://schemas.microsoft.com/office/drawing/2014/main" id="{AF7341F2-DA8A-E8E4-BD6E-834EF0BA4909}"/>
              </a:ext>
            </a:extLst>
          </p:cNvPr>
          <p:cNvSpPr txBox="1"/>
          <p:nvPr/>
        </p:nvSpPr>
        <p:spPr>
          <a:xfrm>
            <a:off x="9485127" y="2165163"/>
            <a:ext cx="2368026" cy="3852337"/>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cilium.io</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/v2</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allow-http-ingress</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frontend-app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ingress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fromEndpoints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backend-app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80</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protocol</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TCP</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rules</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http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method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"GET"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path</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api</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/v1/*"</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AC41D007-9210-51A5-668F-09BCAC6A20BF}"/>
              </a:ext>
            </a:extLst>
          </p:cNvPr>
          <p:cNvSpPr txBox="1"/>
          <p:nvPr/>
        </p:nvSpPr>
        <p:spPr>
          <a:xfrm>
            <a:off x="9485127" y="6054918"/>
            <a:ext cx="2442413"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L7 Policy </a:t>
            </a:r>
          </a:p>
        </p:txBody>
      </p:sp>
      <p:sp>
        <p:nvSpPr>
          <p:cNvPr id="9" name="Rectangle 8">
            <a:extLst>
              <a:ext uri="{FF2B5EF4-FFF2-40B4-BE49-F238E27FC236}">
                <a16:creationId xmlns:a16="http://schemas.microsoft.com/office/drawing/2014/main" id="{2B344360-61A7-9D7F-FE59-7A3577214080}"/>
              </a:ext>
            </a:extLst>
          </p:cNvPr>
          <p:cNvSpPr/>
          <p:nvPr/>
        </p:nvSpPr>
        <p:spPr bwMode="auto">
          <a:xfrm>
            <a:off x="6505836" y="5416062"/>
            <a:ext cx="2857080" cy="720281"/>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2" name="shield 4">
            <a:extLst>
              <a:ext uri="{FF2B5EF4-FFF2-40B4-BE49-F238E27FC236}">
                <a16:creationId xmlns:a16="http://schemas.microsoft.com/office/drawing/2014/main" id="{D073482D-3C83-E02E-FB53-1DF682838861}"/>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197B406F-32CD-B6A3-02EF-E876998FED5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5A0D0E21-2B94-B837-5540-098DACD5C53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Freeform 128">
              <a:extLst>
                <a:ext uri="{FF2B5EF4-FFF2-40B4-BE49-F238E27FC236}">
                  <a16:creationId xmlns:a16="http://schemas.microsoft.com/office/drawing/2014/main" id="{61FBEB76-368C-2CB3-3EC2-4FCE97123DFC}"/>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Freeform 129">
              <a:extLst>
                <a:ext uri="{FF2B5EF4-FFF2-40B4-BE49-F238E27FC236}">
                  <a16:creationId xmlns:a16="http://schemas.microsoft.com/office/drawing/2014/main" id="{66578767-1CB8-E93D-ABA2-53F65207A468}"/>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2D53EBC0-45A6-D651-18C4-DF7242A517A8}"/>
              </a:ext>
            </a:extLst>
          </p:cNvPr>
          <p:cNvSpPr txBox="1"/>
          <p:nvPr/>
        </p:nvSpPr>
        <p:spPr>
          <a:xfrm>
            <a:off x="9898683" y="43218"/>
            <a:ext cx="1507489"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GA</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73131924-20D0-8296-6C29-4DE697E03500}"/>
              </a:ext>
            </a:extLst>
          </p:cNvPr>
          <p:cNvSpPr>
            <a:spLocks noChangeArrowheads="1"/>
          </p:cNvSpPr>
          <p:nvPr/>
        </p:nvSpPr>
        <p:spPr bwMode="auto">
          <a:xfrm>
            <a:off x="123689" y="2541638"/>
            <a:ext cx="6161555" cy="306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r>
              <a:rPr kumimoji="0" lang="en-US" altLang="en-US" sz="1750" b="1" i="0" u="none" strike="noStrike" kern="1200" cap="none" spc="0" normalizeH="0" baseline="0" noProof="0" dirty="0">
                <a:ln>
                  <a:noFill/>
                </a:ln>
                <a:solidFill>
                  <a:srgbClr val="000000"/>
                </a:solidFill>
                <a:effectLst/>
                <a:uLnTx/>
                <a:uFillTx/>
                <a:latin typeface="Arial"/>
                <a:ea typeface="+mn-ea"/>
                <a:cs typeface="Arial"/>
              </a:rPr>
              <a:t>Network policies:</a:t>
            </a: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Enables granular, identity-aware traffic control for workloads (L3–L7) </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Delivers cluster-wide protection with streamlined operations</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Supports FQDN-based filtering and Layer 7 policies, available via ACNS </a:t>
            </a: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0EFC6FD-F458-D760-F999-A909094060B4}"/>
              </a:ext>
            </a:extLst>
          </p:cNvPr>
          <p:cNvSpPr txBox="1"/>
          <p:nvPr/>
        </p:nvSpPr>
        <p:spPr>
          <a:xfrm>
            <a:off x="236579" y="1041541"/>
            <a:ext cx="11478204"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Use </a:t>
            </a:r>
            <a:r>
              <a:rPr kumimoji="0" lang="en-US" altLang="en-US" sz="2000" b="1" i="0" u="none" strike="noStrike" kern="1200" cap="none" spc="0" normalizeH="0" baseline="0" noProof="0" dirty="0">
                <a:ln>
                  <a:noFill/>
                </a:ln>
                <a:solidFill>
                  <a:srgbClr val="000000"/>
                </a:solidFill>
                <a:effectLst/>
                <a:uLnTx/>
                <a:uFillTx/>
                <a:latin typeface="Arial"/>
                <a:ea typeface="+mn-ea"/>
                <a:cs typeface="Arial"/>
              </a:rPr>
              <a:t>Advanced container networking services</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 on Cilium to simplify Kubernetes network security</a:t>
            </a:r>
            <a:r>
              <a:rPr lang="en-US" altLang="en-US" sz="2000" dirty="0">
                <a:solidFill>
                  <a:srgbClr val="000000"/>
                </a:solidFill>
                <a:latin typeface="Arial"/>
                <a:cs typeface="Arial"/>
              </a:rPr>
              <a:t> and </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policy management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2BCCF33-5315-58DC-DE74-5ACDFB73B6F8}"/>
              </a:ext>
            </a:extLst>
          </p:cNvPr>
          <p:cNvSpPr/>
          <p:nvPr/>
        </p:nvSpPr>
        <p:spPr bwMode="auto">
          <a:xfrm>
            <a:off x="9467936" y="5238774"/>
            <a:ext cx="2358616" cy="77872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94134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67C33-BAC0-5388-AF3F-7C0943E20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AA57F-E029-B599-F1E8-6A966C634C4F}"/>
              </a:ext>
            </a:extLst>
          </p:cNvPr>
          <p:cNvSpPr>
            <a:spLocks noGrp="1"/>
          </p:cNvSpPr>
          <p:nvPr>
            <p:ph type="title"/>
          </p:nvPr>
        </p:nvSpPr>
        <p:spPr>
          <a:xfrm>
            <a:off x="235009" y="216756"/>
            <a:ext cx="11018520" cy="1107996"/>
          </a:xfrm>
        </p:spPr>
        <p:txBody>
          <a:bodyPr/>
          <a:lstStyle/>
          <a:p>
            <a:r>
              <a:rPr lang="en-US" dirty="0">
                <a:solidFill>
                  <a:srgbClr val="000000"/>
                </a:solidFill>
                <a:latin typeface="Segoe UI Semibold"/>
                <a:cs typeface="Segoe UI"/>
              </a:rPr>
              <a:t> </a:t>
            </a:r>
            <a:r>
              <a:rPr lang="en-US" dirty="0" err="1">
                <a:solidFill>
                  <a:srgbClr val="000000"/>
                </a:solidFill>
                <a:latin typeface="Segoe UI Semibold"/>
                <a:cs typeface="Segoe UI"/>
              </a:rPr>
              <a:t>WireGuard</a:t>
            </a:r>
            <a:r>
              <a:rPr lang="en-US" dirty="0">
                <a:solidFill>
                  <a:srgbClr val="000000"/>
                </a:solidFill>
                <a:latin typeface="Segoe UI Semibold"/>
                <a:cs typeface="Segoe UI"/>
              </a:rPr>
              <a:t> - In-Transit Encryption for AKS</a:t>
            </a:r>
            <a:endParaRPr lang="en-US" dirty="0">
              <a:solidFill>
                <a:srgbClr val="000000"/>
              </a:solidFill>
              <a:latin typeface="Segoe UI Semibold"/>
            </a:endParaRPr>
          </a:p>
          <a:p>
            <a:endParaRPr lang="en-US" dirty="0"/>
          </a:p>
        </p:txBody>
      </p:sp>
      <p:sp>
        <p:nvSpPr>
          <p:cNvPr id="3" name="Content Placeholder 2">
            <a:extLst>
              <a:ext uri="{FF2B5EF4-FFF2-40B4-BE49-F238E27FC236}">
                <a16:creationId xmlns:a16="http://schemas.microsoft.com/office/drawing/2014/main" id="{1721700E-87A5-D9EE-FB1F-8972E15EE9DE}"/>
              </a:ext>
            </a:extLst>
          </p:cNvPr>
          <p:cNvSpPr>
            <a:spLocks noGrp="1"/>
          </p:cNvSpPr>
          <p:nvPr>
            <p:ph sz="quarter" idx="10"/>
          </p:nvPr>
        </p:nvSpPr>
        <p:spPr>
          <a:xfrm>
            <a:off x="5842002" y="1280935"/>
            <a:ext cx="6046774" cy="4321183"/>
          </a:xfrm>
        </p:spPr>
        <p:txBody>
          <a:bodyPr vert="horz" wrap="square" lIns="0" tIns="0" rIns="0" bIns="0" rtlCol="0" anchor="t">
            <a:spAutoFit/>
          </a:bodyPr>
          <a:lstStyle/>
          <a:p>
            <a:pPr marL="0" indent="0">
              <a:buNone/>
            </a:pPr>
            <a:endParaRPr lang="en-US" sz="1800">
              <a:cs typeface="Segoe UI"/>
            </a:endParaRPr>
          </a:p>
          <a:p>
            <a:pPr marL="0" indent="0">
              <a:buNone/>
            </a:pPr>
            <a:r>
              <a:rPr lang="en-US" sz="1800" err="1">
                <a:cs typeface="Segoe UI"/>
              </a:rPr>
              <a:t>WireGuard</a:t>
            </a:r>
            <a:r>
              <a:rPr lang="en-US" sz="1800">
                <a:cs typeface="Segoe UI"/>
              </a:rPr>
              <a:t> offers a simple and efficient </a:t>
            </a:r>
            <a:r>
              <a:rPr lang="en-US" sz="1800">
                <a:ea typeface="+mn-lt"/>
                <a:cs typeface="+mn-lt"/>
              </a:rPr>
              <a:t>method to encrypt traffic between Cilium-managed endpoints across nodes within the same AKS cluster.</a:t>
            </a:r>
          </a:p>
          <a:p>
            <a:pPr marL="0" indent="0">
              <a:buNone/>
            </a:pPr>
            <a:endParaRPr lang="en-US" sz="1800">
              <a:cs typeface="Segoe UI"/>
            </a:endParaRPr>
          </a:p>
          <a:p>
            <a:pPr>
              <a:buFont typeface="Wingdings" panose="05000000000000000000" pitchFamily="2" charset="2"/>
              <a:buChar char="§"/>
            </a:pPr>
            <a:r>
              <a:rPr lang="en-GB" sz="1800" b="1">
                <a:cs typeface="Segoe UI"/>
              </a:rPr>
              <a:t>Secure Node-to-Node Traffic</a:t>
            </a:r>
            <a:r>
              <a:rPr lang="en-GB" sz="1800">
                <a:cs typeface="Segoe UI"/>
              </a:rPr>
              <a:t>: Encrypts all in-transit traffic between cluster nodes. </a:t>
            </a:r>
          </a:p>
          <a:p>
            <a:pPr>
              <a:buFont typeface="Wingdings" panose="05000000000000000000" pitchFamily="2" charset="2"/>
              <a:buChar char="§"/>
            </a:pPr>
            <a:r>
              <a:rPr lang="en-GB" sz="1800" b="1">
                <a:ea typeface="+mn-lt"/>
                <a:cs typeface="+mn-lt"/>
              </a:rPr>
              <a:t>Application transparent</a:t>
            </a:r>
            <a:r>
              <a:rPr lang="en-GB" sz="1800">
                <a:cs typeface="Segoe UI"/>
              </a:rPr>
              <a:t>: </a:t>
            </a:r>
            <a:r>
              <a:rPr lang="en-GB" sz="1800">
                <a:ea typeface="+mn-lt"/>
                <a:cs typeface="+mn-lt"/>
              </a:rPr>
              <a:t>No code or configuration changes required in workloads</a:t>
            </a:r>
          </a:p>
          <a:p>
            <a:pPr>
              <a:buFont typeface="Wingdings" panose="05000000000000000000" pitchFamily="2" charset="2"/>
              <a:buChar char="§"/>
            </a:pPr>
            <a:r>
              <a:rPr lang="en-GB" sz="1800" b="1">
                <a:ea typeface="+mn-lt"/>
                <a:cs typeface="+mn-lt"/>
              </a:rPr>
              <a:t>Simple Setup</a:t>
            </a:r>
            <a:r>
              <a:rPr lang="en-GB" sz="1800">
                <a:cs typeface="Segoe UI"/>
              </a:rPr>
              <a:t>: Enable with a few flags; no complex steps.</a:t>
            </a:r>
          </a:p>
          <a:p>
            <a:pPr>
              <a:buFont typeface="Wingdings" panose="05000000000000000000" pitchFamily="2" charset="2"/>
              <a:buChar char="§"/>
            </a:pPr>
            <a:r>
              <a:rPr lang="en-GB" sz="1800" b="1">
                <a:cs typeface="Segoe UI"/>
              </a:rPr>
              <a:t>Managed Key Lifecycle</a:t>
            </a:r>
            <a:r>
              <a:rPr lang="en-GB" sz="1800">
                <a:cs typeface="Segoe UI"/>
              </a:rPr>
              <a:t>: AKS handles key rotation and distribution automatically. </a:t>
            </a:r>
          </a:p>
          <a:p>
            <a:pPr>
              <a:buFont typeface="Wingdings" panose="05000000000000000000" pitchFamily="2" charset="2"/>
              <a:buChar char="§"/>
            </a:pPr>
            <a:endParaRPr lang="en-GB" sz="1800">
              <a:ea typeface="+mn-lt"/>
              <a:cs typeface="+mn-lt"/>
            </a:endParaRPr>
          </a:p>
          <a:p>
            <a:pPr marL="0" indent="0">
              <a:buNone/>
            </a:pPr>
            <a:endParaRPr lang="en-US" sz="1800" b="1"/>
          </a:p>
        </p:txBody>
      </p:sp>
      <p:sp>
        <p:nvSpPr>
          <p:cNvPr id="6" name="Rectangle: Rounded Corners 16">
            <a:extLst>
              <a:ext uri="{FF2B5EF4-FFF2-40B4-BE49-F238E27FC236}">
                <a16:creationId xmlns:a16="http://schemas.microsoft.com/office/drawing/2014/main" id="{137F50E2-80EF-FC2D-5AD9-F1868C38F00B}"/>
              </a:ext>
              <a:ext uri="{C183D7F6-B498-43B3-948B-1728B52AA6E4}">
                <adec:decorative xmlns:adec="http://schemas.microsoft.com/office/drawing/2017/decorative" val="0"/>
              </a:ext>
            </a:extLst>
          </p:cNvPr>
          <p:cNvSpPr/>
          <p:nvPr/>
        </p:nvSpPr>
        <p:spPr bwMode="auto">
          <a:xfrm>
            <a:off x="8865389" y="482699"/>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pic>
        <p:nvPicPr>
          <p:cNvPr id="8" name="Picture 7" descr="A diagram of a wire guard tunnel&#10;&#10;AI-generated content may be incorrect.">
            <a:extLst>
              <a:ext uri="{FF2B5EF4-FFF2-40B4-BE49-F238E27FC236}">
                <a16:creationId xmlns:a16="http://schemas.microsoft.com/office/drawing/2014/main" id="{9CCCFD28-0939-4C7C-AE2C-32BD6B7DC85E}"/>
              </a:ext>
            </a:extLst>
          </p:cNvPr>
          <p:cNvPicPr>
            <a:picLocks noChangeAspect="1"/>
          </p:cNvPicPr>
          <p:nvPr/>
        </p:nvPicPr>
        <p:blipFill>
          <a:blip r:embed="rId2"/>
          <a:stretch>
            <a:fillRect/>
          </a:stretch>
        </p:blipFill>
        <p:spPr>
          <a:xfrm>
            <a:off x="232107" y="1694909"/>
            <a:ext cx="4743124" cy="3298200"/>
          </a:xfrm>
          <a:prstGeom prst="rect">
            <a:avLst/>
          </a:prstGeom>
        </p:spPr>
      </p:pic>
    </p:spTree>
    <p:extLst>
      <p:ext uri="{BB962C8B-B14F-4D97-AF65-F5344CB8AC3E}">
        <p14:creationId xmlns:p14="http://schemas.microsoft.com/office/powerpoint/2010/main" val="234492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2D5EB-7E1E-CC60-ABBC-39D85619C9B0}"/>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6A55EB30-A736-3DA7-7529-61AAF5347427}"/>
              </a:ext>
            </a:extLst>
          </p:cNvPr>
          <p:cNvSpPr txBox="1"/>
          <p:nvPr/>
        </p:nvSpPr>
        <p:spPr>
          <a:xfrm>
            <a:off x="314436" y="683682"/>
            <a:ext cx="9222891" cy="5232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Application performance : ACNS </a:t>
            </a:r>
            <a:r>
              <a:rPr kumimoji="0" lang="en-US" sz="2800" b="0" i="0" u="none" strike="noStrike" kern="1200" cap="none" spc="0" normalizeH="0" baseline="0" noProof="0" dirty="0" err="1">
                <a:ln>
                  <a:noFill/>
                </a:ln>
                <a:solidFill>
                  <a:srgbClr val="000000"/>
                </a:solidFill>
                <a:effectLst/>
                <a:uLnTx/>
                <a:uFillTx/>
                <a:latin typeface="Segoe UI"/>
                <a:ea typeface="+mn-ea"/>
                <a:cs typeface="+mn-cs"/>
              </a:rPr>
              <a:t>datapath</a:t>
            </a:r>
            <a:r>
              <a:rPr kumimoji="0" lang="en-US" sz="2800" b="0" i="0" u="none" strike="noStrike" kern="1200" cap="none" spc="0" normalizeH="0" baseline="0" noProof="0" dirty="0">
                <a:ln>
                  <a:noFill/>
                </a:ln>
                <a:solidFill>
                  <a:srgbClr val="000000"/>
                </a:solidFill>
                <a:effectLst/>
                <a:uLnTx/>
                <a:uFillTx/>
                <a:latin typeface="Segoe UI"/>
                <a:ea typeface="+mn-ea"/>
                <a:cs typeface="+mn-cs"/>
              </a:rPr>
              <a:t> acceleration</a:t>
            </a:r>
            <a:endParaRPr kumimoji="0" lang="en-US" sz="2800" b="0" i="0" u="none" strike="noStrike" kern="1200" cap="none" spc="0" normalizeH="0" baseline="0" noProof="0" dirty="0">
              <a:ln>
                <a:noFill/>
              </a:ln>
              <a:solidFill>
                <a:srgbClr val="000000"/>
              </a:solidFill>
              <a:effectLst/>
              <a:highlight>
                <a:srgbClr val="FFFF00"/>
              </a:highlight>
              <a:uLnTx/>
              <a:uFillTx/>
              <a:latin typeface="Segoe UI"/>
              <a:ea typeface="+mn-ea"/>
              <a:cs typeface="+mn-cs"/>
            </a:endParaRPr>
          </a:p>
        </p:txBody>
      </p:sp>
      <p:sp>
        <p:nvSpPr>
          <p:cNvPr id="27" name="TextBox 26">
            <a:extLst>
              <a:ext uri="{FF2B5EF4-FFF2-40B4-BE49-F238E27FC236}">
                <a16:creationId xmlns:a16="http://schemas.microsoft.com/office/drawing/2014/main" id="{752CCA9C-AE10-F968-6EC9-74AEA754E7ED}"/>
              </a:ext>
            </a:extLst>
          </p:cNvPr>
          <p:cNvSpPr txBox="1"/>
          <p:nvPr/>
        </p:nvSpPr>
        <p:spPr>
          <a:xfrm>
            <a:off x="451970" y="2084593"/>
            <a:ext cx="5763559" cy="34163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Designed for high-throughput microservices, real-time apps, and AI/ML workloads in large AKS clusters leverage eBPF for </a:t>
            </a:r>
            <a:r>
              <a:rPr kumimoji="0" lang="en-US" sz="1800" b="1" i="0" u="none" strike="noStrike" kern="1200" cap="none" spc="0" normalizeH="0" baseline="0" noProof="0" dirty="0">
                <a:ln>
                  <a:noFill/>
                </a:ln>
                <a:solidFill>
                  <a:srgbClr val="000000"/>
                </a:solidFill>
                <a:effectLst/>
                <a:uLnTx/>
                <a:uFillTx/>
                <a:latin typeface="Segoe UI"/>
                <a:ea typeface="+mn-ea"/>
                <a:cs typeface="Segoe UI"/>
              </a:rPr>
              <a:t>next-gen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networking performance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Lower Latency:</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Reduced packet processing layers → faster pod-to-pod communication.</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Higher Throughput:</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Optimized </a:t>
            </a:r>
            <a:r>
              <a:rPr kumimoji="0" lang="en-US" sz="1800" b="0" i="0" u="none" strike="noStrike" kern="1200" cap="none" spc="0" normalizeH="0" baseline="0" noProof="0" dirty="0" err="1">
                <a:ln>
                  <a:noFill/>
                </a:ln>
                <a:solidFill>
                  <a:srgbClr val="000000"/>
                </a:solidFill>
                <a:effectLst/>
                <a:uLnTx/>
                <a:uFillTx/>
                <a:latin typeface="Segoe UI"/>
                <a:ea typeface="+mn-ea"/>
                <a:cs typeface="Segoe UI"/>
              </a:rPr>
              <a:t>datapath</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for inter-node traffic.</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Reduced CPU Usage:</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Offloads SNAT and routing logic from iptables to eBPF programs.</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28" name="TextBox 27">
            <a:extLst>
              <a:ext uri="{FF2B5EF4-FFF2-40B4-BE49-F238E27FC236}">
                <a16:creationId xmlns:a16="http://schemas.microsoft.com/office/drawing/2014/main" id="{C3DD835D-C05A-907B-A9BF-E1BDA13BFDD6}"/>
              </a:ext>
            </a:extLst>
          </p:cNvPr>
          <p:cNvSpPr txBox="1"/>
          <p:nvPr/>
        </p:nvSpPr>
        <p:spPr>
          <a:xfrm>
            <a:off x="3048000" y="3075000"/>
            <a:ext cx="609600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E061F63F-6E03-4A39-7418-9A52EB9593D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68439" y="1517650"/>
            <a:ext cx="4565650" cy="4318000"/>
          </a:xfrm>
          <a:prstGeom prst="rect">
            <a:avLst/>
          </a:prstGeom>
        </p:spPr>
      </p:pic>
      <p:sp>
        <p:nvSpPr>
          <p:cNvPr id="32" name="TextBox 31">
            <a:extLst>
              <a:ext uri="{FF2B5EF4-FFF2-40B4-BE49-F238E27FC236}">
                <a16:creationId xmlns:a16="http://schemas.microsoft.com/office/drawing/2014/main" id="{7E2FC14D-5CDF-80B6-2881-36892DB88CC0}"/>
              </a:ext>
            </a:extLst>
          </p:cNvPr>
          <p:cNvSpPr txBox="1"/>
          <p:nvPr/>
        </p:nvSpPr>
        <p:spPr>
          <a:xfrm>
            <a:off x="7184887" y="5858959"/>
            <a:ext cx="4068808"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Source: https://cilium.io/blog/2021/05/11/cni-benchmark/</a:t>
            </a: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33" name="TextBox 1">
            <a:extLst>
              <a:ext uri="{FF2B5EF4-FFF2-40B4-BE49-F238E27FC236}">
                <a16:creationId xmlns:a16="http://schemas.microsoft.com/office/drawing/2014/main" id="{903FEF3C-26EF-56B6-891B-2B7E12B862C7}"/>
              </a:ext>
            </a:extLst>
          </p:cNvPr>
          <p:cNvSpPr txBox="1"/>
          <p:nvPr/>
        </p:nvSpPr>
        <p:spPr>
          <a:xfrm>
            <a:off x="9429750" y="488336"/>
            <a:ext cx="1863089" cy="5095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64EFB5E3-7BB6-6E46-2993-F86B26099224}"/>
              </a:ext>
              <a:ext uri="{C183D7F6-B498-43B3-948B-1728B52AA6E4}">
                <adec:decorative xmlns:adec="http://schemas.microsoft.com/office/drawing/2017/decorative" val="0"/>
              </a:ext>
            </a:extLst>
          </p:cNvPr>
          <p:cNvSpPr/>
          <p:nvPr/>
        </p:nvSpPr>
        <p:spPr bwMode="auto">
          <a:xfrm>
            <a:off x="438136" y="5859587"/>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a:rPr>
              <a:t>https://aka.ms/acnsperformance</a:t>
            </a:r>
            <a:endPar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687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4655-6035-E54D-47E2-EAB4C9BA0E7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02F25B-2060-7980-5241-7FD09C704C92}"/>
              </a:ext>
            </a:extLst>
          </p:cNvPr>
          <p:cNvSpPr txBox="1"/>
          <p:nvPr/>
        </p:nvSpPr>
        <p:spPr>
          <a:xfrm>
            <a:off x="507118" y="326082"/>
            <a:ext cx="1112458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Azure Managed Cilium -Driving High-Performance Kubernetes Networking</a:t>
            </a:r>
          </a:p>
        </p:txBody>
      </p:sp>
      <p:pic>
        <p:nvPicPr>
          <p:cNvPr id="3" name="Picture 2">
            <a:extLst>
              <a:ext uri="{FF2B5EF4-FFF2-40B4-BE49-F238E27FC236}">
                <a16:creationId xmlns:a16="http://schemas.microsoft.com/office/drawing/2014/main" id="{FDB07454-07C4-A9AF-667C-08E7A248D9DD}"/>
              </a:ext>
            </a:extLst>
          </p:cNvPr>
          <p:cNvPicPr>
            <a:picLocks noChangeAspect="1"/>
          </p:cNvPicPr>
          <p:nvPr/>
        </p:nvPicPr>
        <p:blipFill>
          <a:blip r:embed="rId3"/>
          <a:stretch>
            <a:fillRect/>
          </a:stretch>
        </p:blipFill>
        <p:spPr>
          <a:xfrm>
            <a:off x="7395682" y="1359634"/>
            <a:ext cx="3959435" cy="2586825"/>
          </a:xfrm>
          <a:prstGeom prst="rect">
            <a:avLst/>
          </a:prstGeom>
        </p:spPr>
      </p:pic>
      <p:sp>
        <p:nvSpPr>
          <p:cNvPr id="8" name="TextBox 7">
            <a:extLst>
              <a:ext uri="{FF2B5EF4-FFF2-40B4-BE49-F238E27FC236}">
                <a16:creationId xmlns:a16="http://schemas.microsoft.com/office/drawing/2014/main" id="{794BE343-AEE1-8EFE-E907-046CF95E0AE9}"/>
              </a:ext>
            </a:extLst>
          </p:cNvPr>
          <p:cNvSpPr txBox="1"/>
          <p:nvPr/>
        </p:nvSpPr>
        <p:spPr>
          <a:xfrm>
            <a:off x="507118" y="1359634"/>
            <a:ext cx="6535127" cy="3970318"/>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Natively integrated</a:t>
            </a:r>
            <a:r>
              <a:rPr kumimoji="0" lang="en-US" sz="1765" b="0" i="0" u="none" strike="noStrike" kern="1200" cap="none" spc="0" normalizeH="0" baseline="0" noProof="0" dirty="0">
                <a:ln>
                  <a:noFill/>
                </a:ln>
                <a:solidFill>
                  <a:srgbClr val="000000"/>
                </a:solidFill>
                <a:effectLst/>
                <a:uLnTx/>
                <a:uFillTx/>
                <a:latin typeface="Segoe UI"/>
                <a:ea typeface="+mn-ea"/>
                <a:cs typeface="+mn-cs"/>
              </a:rPr>
              <a:t> with Azure CNI networking modes to offer high performance and </a:t>
            </a:r>
            <a:r>
              <a:rPr kumimoji="0" lang="en-US" sz="1765" b="1" i="0" u="none" strike="noStrike" kern="1200" cap="none" spc="0" normalizeH="0" baseline="0" noProof="0" dirty="0">
                <a:ln>
                  <a:noFill/>
                </a:ln>
                <a:solidFill>
                  <a:srgbClr val="000000"/>
                </a:solidFill>
                <a:effectLst/>
                <a:uLnTx/>
                <a:uFillTx/>
                <a:latin typeface="Segoe UI"/>
                <a:ea typeface="+mn-ea"/>
                <a:cs typeface="+mn-cs"/>
              </a:rPr>
              <a:t>scale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High performance </a:t>
            </a:r>
            <a:r>
              <a:rPr kumimoji="0" lang="en-US" sz="1765" b="0" i="0" u="none" strike="noStrike" kern="1200" cap="none" spc="0" normalizeH="0" baseline="0" noProof="0" dirty="0">
                <a:ln>
                  <a:noFill/>
                </a:ln>
                <a:solidFill>
                  <a:srgbClr val="000000"/>
                </a:solidFill>
                <a:effectLst/>
                <a:uLnTx/>
                <a:uFillTx/>
                <a:latin typeface="Segoe UI"/>
                <a:ea typeface="+mn-ea"/>
                <a:cs typeface="+mn-cs"/>
              </a:rPr>
              <a:t>-No double encapsulation, native support for hardware offloads </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New</a:t>
            </a:r>
            <a:r>
              <a:rPr kumimoji="0" lang="en-US" sz="1765" b="1" i="0" u="none" strike="noStrike" kern="1200" cap="none" spc="0" normalizeH="0" baseline="0" noProof="0" dirty="0">
                <a:ln>
                  <a:noFill/>
                </a:ln>
                <a:solidFill>
                  <a:srgbClr val="000000"/>
                </a:solidFill>
                <a:effectLst/>
                <a:uLnTx/>
                <a:uFillTx/>
                <a:latin typeface="Segoe UI"/>
                <a:ea typeface="+mn-ea"/>
                <a:cs typeface="+mn-cs"/>
              </a:rPr>
              <a:t> Advanced Container Networking Service</a:t>
            </a:r>
            <a:r>
              <a:rPr kumimoji="0" lang="en-US" sz="1765" b="0" i="0" u="none" strike="noStrike" kern="1200" cap="none" spc="0" normalizeH="0" baseline="0" noProof="0" dirty="0">
                <a:ln>
                  <a:noFill/>
                </a:ln>
                <a:solidFill>
                  <a:srgbClr val="000000"/>
                </a:solidFill>
                <a:effectLst/>
                <a:uLnTx/>
                <a:uFillTx/>
                <a:latin typeface="Segoe UI"/>
                <a:ea typeface="+mn-ea"/>
                <a:cs typeface="+mn-cs"/>
              </a:rPr>
              <a:t> features </a:t>
            </a:r>
            <a:r>
              <a:rPr kumimoji="0" lang="en-US" sz="1765" b="1" i="0" u="none" strike="noStrike" kern="1200" cap="none" spc="0" normalizeH="0" baseline="0" noProof="0" dirty="0">
                <a:ln>
                  <a:noFill/>
                </a:ln>
                <a:solidFill>
                  <a:srgbClr val="000000"/>
                </a:solidFill>
                <a:effectLst/>
                <a:uLnTx/>
                <a:uFillTx/>
                <a:latin typeface="Segoe UI"/>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Security</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L3-7 network policies  (GA)</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Encryption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Observability</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Filtered metrics, flow logs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Performance acceleration </a:t>
            </a:r>
            <a:r>
              <a:rPr kumimoji="0" lang="en-US" sz="1765" b="0" i="0" u="none" strike="noStrike" kern="1200" cap="none" spc="0" normalizeH="0" baseline="0" noProof="0" dirty="0">
                <a:ln>
                  <a:noFill/>
                </a:ln>
                <a:solidFill>
                  <a:srgbClr val="000000"/>
                </a:solidFill>
                <a:effectLst/>
                <a:uLnTx/>
                <a:uFillTx/>
                <a:latin typeface="Segoe UI"/>
                <a:ea typeface="+mn-ea"/>
                <a:cs typeface="+mn-cs"/>
              </a:rPr>
              <a:t>(PP)</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DE7E058-599A-0823-AFF2-0D3D954B17E2}"/>
              </a:ext>
            </a:extLst>
          </p:cNvPr>
          <p:cNvSpPr txBox="1"/>
          <p:nvPr/>
        </p:nvSpPr>
        <p:spPr>
          <a:xfrm>
            <a:off x="719352" y="5374212"/>
            <a:ext cx="11000096" cy="523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srgbClr val="0078D4"/>
                </a:solidFill>
                <a:effectLst/>
                <a:uLnTx/>
                <a:uFillTx/>
                <a:latin typeface="Segoe UI"/>
                <a:ea typeface="+mn-ea"/>
                <a:cs typeface="+mn-cs"/>
              </a:rPr>
              <a:t>Accelerating AI workloads with nearly 30% higher throughput</a:t>
            </a:r>
          </a:p>
        </p:txBody>
      </p:sp>
      <p:sp>
        <p:nvSpPr>
          <p:cNvPr id="10" name="TextBox 9">
            <a:extLst>
              <a:ext uri="{FF2B5EF4-FFF2-40B4-BE49-F238E27FC236}">
                <a16:creationId xmlns:a16="http://schemas.microsoft.com/office/drawing/2014/main" id="{8F89EF28-CB91-BE44-2D0C-A4E6FCB597D0}"/>
              </a:ext>
            </a:extLst>
          </p:cNvPr>
          <p:cNvSpPr txBox="1"/>
          <p:nvPr/>
        </p:nvSpPr>
        <p:spPr>
          <a:xfrm>
            <a:off x="1306206" y="5900975"/>
            <a:ext cx="1100009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Segoe UI"/>
                <a:ea typeface="+mn-ea"/>
                <a:cs typeface="+mn-cs"/>
              </a:rPr>
              <a:t>Trusted for the largest, most mission-Critical production deployments</a:t>
            </a:r>
            <a:endParaRPr kumimoji="0" lang="en-US" sz="2000" b="1" i="1" u="none" strike="noStrike" kern="1200" cap="none" spc="0" normalizeH="0" baseline="0" noProof="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83944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ACNS Timelines &amp; Pricing</a:t>
            </a:r>
          </a:p>
        </p:txBody>
      </p:sp>
      <p:graphicFrame>
        <p:nvGraphicFramePr>
          <p:cNvPr id="3" name="Table 2">
            <a:extLst>
              <a:ext uri="{FF2B5EF4-FFF2-40B4-BE49-F238E27FC236}">
                <a16:creationId xmlns:a16="http://schemas.microsoft.com/office/drawing/2014/main" id="{290CBF67-41D9-D057-ACAF-BFF87AC5F915}"/>
              </a:ext>
            </a:extLst>
          </p:cNvPr>
          <p:cNvGraphicFramePr>
            <a:graphicFrameLocks noGrp="1"/>
          </p:cNvGraphicFramePr>
          <p:nvPr/>
        </p:nvGraphicFramePr>
        <p:xfrm>
          <a:off x="696410" y="4095579"/>
          <a:ext cx="10799180" cy="1115854"/>
        </p:xfrm>
        <a:graphic>
          <a:graphicData uri="http://schemas.openxmlformats.org/drawingml/2006/table">
            <a:tbl>
              <a:tblPr/>
              <a:tblGrid>
                <a:gridCol w="5399590">
                  <a:extLst>
                    <a:ext uri="{9D8B030D-6E8A-4147-A177-3AD203B41FA5}">
                      <a16:colId xmlns:a16="http://schemas.microsoft.com/office/drawing/2014/main" val="385785779"/>
                    </a:ext>
                  </a:extLst>
                </a:gridCol>
                <a:gridCol w="5399590">
                  <a:extLst>
                    <a:ext uri="{9D8B030D-6E8A-4147-A177-3AD203B41FA5}">
                      <a16:colId xmlns:a16="http://schemas.microsoft.com/office/drawing/2014/main" val="69686634"/>
                    </a:ext>
                  </a:extLst>
                </a:gridCol>
              </a:tblGrid>
              <a:tr h="331989">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Feature</a:t>
                      </a:r>
                    </a:p>
                  </a:txBody>
                  <a:tcPr marL="40322" marR="40322" marT="40322" marB="40322">
                    <a:lnL>
                      <a:noFill/>
                    </a:lnL>
                    <a:lnR>
                      <a:noFill/>
                    </a:lnR>
                    <a:lnT>
                      <a:noFill/>
                    </a:lnT>
                    <a:lnB>
                      <a:noFill/>
                    </a:lnB>
                    <a:solidFill>
                      <a:schemeClr val="accent4"/>
                    </a:solidFill>
                  </a:tcPr>
                </a:tc>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Price</a:t>
                      </a:r>
                    </a:p>
                  </a:txBody>
                  <a:tcPr marL="40322" marR="40322" marT="40322" marB="40322">
                    <a:lnL>
                      <a:noFill/>
                    </a:lnL>
                    <a:lnR>
                      <a:noFill/>
                    </a:lnR>
                    <a:lnT>
                      <a:noFill/>
                    </a:lnT>
                    <a:lnB>
                      <a:noFill/>
                    </a:lnB>
                    <a:solidFill>
                      <a:schemeClr val="accent4"/>
                    </a:solidFill>
                  </a:tcPr>
                </a:tc>
                <a:extLst>
                  <a:ext uri="{0D108BD9-81ED-4DB2-BD59-A6C34878D82A}">
                    <a16:rowId xmlns:a16="http://schemas.microsoft.com/office/drawing/2014/main" val="1227114789"/>
                  </a:ext>
                </a:extLst>
              </a:tr>
              <a:tr h="696882">
                <a:tc>
                  <a:txBody>
                    <a:bodyPr/>
                    <a:lstStyle/>
                    <a:p>
                      <a:pPr algn="l" fontAlgn="t"/>
                      <a:r>
                        <a:rPr lang="en-US" sz="2000" dirty="0">
                          <a:effectLst/>
                          <a:latin typeface="Segoe Sans Text (Body)"/>
                          <a:ea typeface="Calibri" panose="020F0502020204030204" pitchFamily="34" charset="0"/>
                          <a:cs typeface="Calibri" panose="020F0502020204030204" pitchFamily="34" charset="0"/>
                        </a:rPr>
                        <a:t>Advanced Container Networking Services</a:t>
                      </a:r>
                    </a:p>
                  </a:txBody>
                  <a:tcPr marL="40322" marR="40322" marT="40322" marB="40322">
                    <a:lnL>
                      <a:noFill/>
                    </a:lnL>
                    <a:lnR>
                      <a:noFill/>
                    </a:lnR>
                    <a:lnT>
                      <a:noFill/>
                    </a:lnT>
                    <a:lnB>
                      <a:noFill/>
                    </a:lnB>
                    <a:solidFill>
                      <a:srgbClr val="F4F5F6"/>
                    </a:solidFill>
                  </a:tcPr>
                </a:tc>
                <a:tc>
                  <a:txBody>
                    <a:bodyPr/>
                    <a:lstStyle/>
                    <a:p>
                      <a:pPr fontAlgn="t"/>
                      <a:r>
                        <a:rPr lang="it-IT" sz="2000" b="1" dirty="0">
                          <a:effectLst/>
                          <a:latin typeface="Segoe Sans Text (Body)"/>
                          <a:ea typeface="Calibri" panose="020F0502020204030204" pitchFamily="34" charset="0"/>
                          <a:cs typeface="Calibri" panose="020F0502020204030204" pitchFamily="34" charset="0"/>
                        </a:rPr>
                        <a:t>$0.025</a:t>
                      </a:r>
                      <a:r>
                        <a:rPr lang="it-IT" sz="2000" dirty="0">
                          <a:effectLst/>
                          <a:latin typeface="Segoe Sans Text (Body)"/>
                          <a:ea typeface="Calibri" panose="020F0502020204030204" pitchFamily="34" charset="0"/>
                          <a:cs typeface="Calibri" panose="020F0502020204030204" pitchFamily="34" charset="0"/>
                        </a:rPr>
                        <a:t> per node per hour</a:t>
                      </a:r>
                    </a:p>
                  </a:txBody>
                  <a:tcPr marL="40322" marR="40322" marT="40322" marB="40322">
                    <a:lnL>
                      <a:noFill/>
                    </a:lnL>
                    <a:lnR>
                      <a:noFill/>
                    </a:lnR>
                    <a:lnT>
                      <a:noFill/>
                    </a:lnT>
                    <a:lnB>
                      <a:noFill/>
                    </a:lnB>
                    <a:solidFill>
                      <a:srgbClr val="F4F5F6"/>
                    </a:solidFill>
                  </a:tcPr>
                </a:tc>
                <a:extLst>
                  <a:ext uri="{0D108BD9-81ED-4DB2-BD59-A6C34878D82A}">
                    <a16:rowId xmlns:a16="http://schemas.microsoft.com/office/drawing/2014/main" val="1723911203"/>
                  </a:ext>
                </a:extLst>
              </a:tr>
            </a:tbl>
          </a:graphicData>
        </a:graphic>
      </p:graphicFrame>
      <p:sp>
        <p:nvSpPr>
          <p:cNvPr id="4" name="TextBox 3">
            <a:extLst>
              <a:ext uri="{FF2B5EF4-FFF2-40B4-BE49-F238E27FC236}">
                <a16:creationId xmlns:a16="http://schemas.microsoft.com/office/drawing/2014/main" id="{FB199891-C9BC-AECF-1906-86B18F37C8C9}"/>
              </a:ext>
            </a:extLst>
          </p:cNvPr>
          <p:cNvSpPr txBox="1"/>
          <p:nvPr/>
        </p:nvSpPr>
        <p:spPr>
          <a:xfrm>
            <a:off x="696410" y="5369026"/>
            <a:ext cx="10646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hlinkClick r:id="rId3"/>
              </a:rPr>
              <a:t>https://azure.microsoft.com/en-us/pricing/details/azure-container-networking-services/</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a:t>
            </a:r>
          </a:p>
        </p:txBody>
      </p:sp>
      <p:sp>
        <p:nvSpPr>
          <p:cNvPr id="9" name="Google Shape;1824;p128">
            <a:extLst>
              <a:ext uri="{FF2B5EF4-FFF2-40B4-BE49-F238E27FC236}">
                <a16:creationId xmlns:a16="http://schemas.microsoft.com/office/drawing/2014/main" id="{EA26D831-417C-8F6F-691A-C4822AFFF0F3}"/>
              </a:ext>
            </a:extLst>
          </p:cNvPr>
          <p:cNvSpPr txBox="1"/>
          <p:nvPr/>
        </p:nvSpPr>
        <p:spPr>
          <a:xfrm>
            <a:off x="4573818" y="1962643"/>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rPr>
              <a:t>FQDN Filtering</a:t>
            </a:r>
            <a:endParaRPr kumimoji="0"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endParaRPr>
          </a:p>
        </p:txBody>
      </p:sp>
      <p:cxnSp>
        <p:nvCxnSpPr>
          <p:cNvPr id="10" name="Google Shape;1825;p128">
            <a:extLst>
              <a:ext uri="{FF2B5EF4-FFF2-40B4-BE49-F238E27FC236}">
                <a16:creationId xmlns:a16="http://schemas.microsoft.com/office/drawing/2014/main" id="{3FA00272-3157-A636-CF6F-4F0D23562813}"/>
              </a:ext>
            </a:extLst>
          </p:cNvPr>
          <p:cNvCxnSpPr>
            <a:cxnSpLocks/>
          </p:cNvCxnSpPr>
          <p:nvPr/>
        </p:nvCxnSpPr>
        <p:spPr>
          <a:xfrm>
            <a:off x="1201271" y="2298239"/>
            <a:ext cx="9154200" cy="0"/>
          </a:xfrm>
          <a:prstGeom prst="straightConnector1">
            <a:avLst/>
          </a:prstGeom>
          <a:noFill/>
          <a:ln w="9525" cap="flat" cmpd="sng">
            <a:solidFill>
              <a:srgbClr val="9E9E9E"/>
            </a:solidFill>
            <a:prstDash val="dot"/>
            <a:round/>
            <a:headEnd type="none" w="sm" len="sm"/>
            <a:tailEnd type="none" w="sm" len="sm"/>
          </a:ln>
        </p:spPr>
      </p:cxnSp>
      <p:sp>
        <p:nvSpPr>
          <p:cNvPr id="11" name="Google Shape;1826;p128">
            <a:extLst>
              <a:ext uri="{FF2B5EF4-FFF2-40B4-BE49-F238E27FC236}">
                <a16:creationId xmlns:a16="http://schemas.microsoft.com/office/drawing/2014/main" id="{80931944-69D7-6A5B-3241-627DA5EA2B93}"/>
              </a:ext>
            </a:extLst>
          </p:cNvPr>
          <p:cNvSpPr txBox="1"/>
          <p:nvPr/>
        </p:nvSpPr>
        <p:spPr>
          <a:xfrm>
            <a:off x="1860145" y="1947135"/>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rPr>
              <a:t>ACNS Public Preview</a:t>
            </a:r>
            <a:endParaRPr kumimoji="0"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endParaRPr>
          </a:p>
        </p:txBody>
      </p:sp>
      <p:sp>
        <p:nvSpPr>
          <p:cNvPr id="14" name="Google Shape;1829;p128">
            <a:extLst>
              <a:ext uri="{FF2B5EF4-FFF2-40B4-BE49-F238E27FC236}">
                <a16:creationId xmlns:a16="http://schemas.microsoft.com/office/drawing/2014/main" id="{AB8248DF-9575-75CE-430F-4F90AB882E2C}"/>
              </a:ext>
            </a:extLst>
          </p:cNvPr>
          <p:cNvSpPr txBox="1"/>
          <p:nvPr/>
        </p:nvSpPr>
        <p:spPr>
          <a:xfrm>
            <a:off x="7346496" y="1962642"/>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rPr>
              <a:t>ACNS GA</a:t>
            </a:r>
            <a:endParaRPr kumimoji="0"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endParaRPr>
          </a:p>
        </p:txBody>
      </p:sp>
      <p:grpSp>
        <p:nvGrpSpPr>
          <p:cNvPr id="16" name="Google Shape;1831;p128">
            <a:extLst>
              <a:ext uri="{FF2B5EF4-FFF2-40B4-BE49-F238E27FC236}">
                <a16:creationId xmlns:a16="http://schemas.microsoft.com/office/drawing/2014/main" id="{BD42552E-BD99-9763-2ABA-55C4E3214AAF}"/>
              </a:ext>
            </a:extLst>
          </p:cNvPr>
          <p:cNvGrpSpPr/>
          <p:nvPr/>
        </p:nvGrpSpPr>
        <p:grpSpPr>
          <a:xfrm>
            <a:off x="1743864" y="2231225"/>
            <a:ext cx="2811465" cy="942007"/>
            <a:chOff x="457200" y="2446350"/>
            <a:chExt cx="2811465" cy="942007"/>
          </a:xfrm>
        </p:grpSpPr>
        <p:sp>
          <p:nvSpPr>
            <p:cNvPr id="26" name="Google Shape;1832;p128">
              <a:extLst>
                <a:ext uri="{FF2B5EF4-FFF2-40B4-BE49-F238E27FC236}">
                  <a16:creationId xmlns:a16="http://schemas.microsoft.com/office/drawing/2014/main" id="{5F5D4873-5EBB-817F-1E4A-6EC2A91E54BD}"/>
                </a:ext>
              </a:extLst>
            </p:cNvPr>
            <p:cNvSpPr/>
            <p:nvPr/>
          </p:nvSpPr>
          <p:spPr>
            <a:xfrm>
              <a:off x="457200" y="2446350"/>
              <a:ext cx="136500" cy="136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7" name="Google Shape;1833;p128">
              <a:extLst>
                <a:ext uri="{FF2B5EF4-FFF2-40B4-BE49-F238E27FC236}">
                  <a16:creationId xmlns:a16="http://schemas.microsoft.com/office/drawing/2014/main" id="{97FA109F-6931-6B9C-33D2-BC4CAE7F7555}"/>
                </a:ext>
              </a:extLst>
            </p:cNvPr>
            <p:cNvSpPr txBox="1"/>
            <p:nvPr/>
          </p:nvSpPr>
          <p:spPr>
            <a:xfrm>
              <a:off x="525465" y="2582857"/>
              <a:ext cx="27432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June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8" name="Google Shape;1834;p128">
              <a:extLst>
                <a:ext uri="{FF2B5EF4-FFF2-40B4-BE49-F238E27FC236}">
                  <a16:creationId xmlns:a16="http://schemas.microsoft.com/office/drawing/2014/main" id="{B4AEFEE9-9874-6071-6168-5BE03D5A68FA}"/>
                </a:ext>
              </a:extLst>
            </p:cNvPr>
            <p:cNvCxnSpPr>
              <a:stCxn id="26" idx="4"/>
            </p:cNvCxnSpPr>
            <p:nvPr/>
          </p:nvCxnSpPr>
          <p:spPr>
            <a:xfrm>
              <a:off x="525450" y="2582850"/>
              <a:ext cx="0" cy="698400"/>
            </a:xfrm>
            <a:prstGeom prst="straightConnector1">
              <a:avLst/>
            </a:prstGeom>
            <a:noFill/>
            <a:ln w="9525" cap="flat" cmpd="sng">
              <a:solidFill>
                <a:schemeClr val="accent1"/>
              </a:solidFill>
              <a:prstDash val="solid"/>
              <a:round/>
              <a:headEnd type="none" w="sm" len="sm"/>
              <a:tailEnd type="none" w="sm" len="sm"/>
            </a:ln>
          </p:spPr>
        </p:cxnSp>
      </p:grpSp>
      <p:sp>
        <p:nvSpPr>
          <p:cNvPr id="17" name="Google Shape;1835;p128">
            <a:extLst>
              <a:ext uri="{FF2B5EF4-FFF2-40B4-BE49-F238E27FC236}">
                <a16:creationId xmlns:a16="http://schemas.microsoft.com/office/drawing/2014/main" id="{636B67CF-B3B1-996E-DBB9-30F9407471DA}"/>
              </a:ext>
            </a:extLst>
          </p:cNvPr>
          <p:cNvSpPr/>
          <p:nvPr/>
        </p:nvSpPr>
        <p:spPr>
          <a:xfrm>
            <a:off x="4496323" y="2231225"/>
            <a:ext cx="136500" cy="136500"/>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1836;p128">
            <a:extLst>
              <a:ext uri="{FF2B5EF4-FFF2-40B4-BE49-F238E27FC236}">
                <a16:creationId xmlns:a16="http://schemas.microsoft.com/office/drawing/2014/main" id="{9663DDA5-D630-9507-6BE4-D92CBD1754D7}"/>
              </a:ext>
            </a:extLst>
          </p:cNvPr>
          <p:cNvSpPr txBox="1"/>
          <p:nvPr/>
        </p:nvSpPr>
        <p:spPr>
          <a:xfrm>
            <a:off x="4564591" y="2367732"/>
            <a:ext cx="1990849"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September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a:p>
            <a:pPr marL="40640" marR="0" lvl="0" indent="0" algn="l" defTabSz="914400" rtl="0" eaLnBrk="1" fontAlgn="auto" latinLnBrk="0" hangingPunct="1">
              <a:lnSpc>
                <a:spcPct val="100000"/>
              </a:lnSpc>
              <a:spcBef>
                <a:spcPts val="500"/>
              </a:spcBef>
              <a:spcAft>
                <a:spcPts val="0"/>
              </a:spcAft>
              <a:buClr>
                <a:prstClr val="black"/>
              </a:buClr>
              <a:buSzPts val="8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cxnSp>
        <p:nvCxnSpPr>
          <p:cNvPr id="19" name="Google Shape;1837;p128">
            <a:extLst>
              <a:ext uri="{FF2B5EF4-FFF2-40B4-BE49-F238E27FC236}">
                <a16:creationId xmlns:a16="http://schemas.microsoft.com/office/drawing/2014/main" id="{BC793522-ECB9-D6DA-BE19-6F9F413E5823}"/>
              </a:ext>
            </a:extLst>
          </p:cNvPr>
          <p:cNvCxnSpPr>
            <a:stCxn id="17" idx="4"/>
          </p:cNvCxnSpPr>
          <p:nvPr/>
        </p:nvCxnSpPr>
        <p:spPr>
          <a:xfrm>
            <a:off x="4564573" y="2367725"/>
            <a:ext cx="0" cy="698400"/>
          </a:xfrm>
          <a:prstGeom prst="straightConnector1">
            <a:avLst/>
          </a:prstGeom>
          <a:noFill/>
          <a:ln w="9525" cap="flat" cmpd="sng">
            <a:solidFill>
              <a:schemeClr val="accent2"/>
            </a:solidFill>
            <a:prstDash val="solid"/>
            <a:round/>
            <a:headEnd type="none" w="sm" len="sm"/>
            <a:tailEnd type="none" w="sm" len="sm"/>
          </a:ln>
        </p:spPr>
      </p:cxnSp>
      <p:sp>
        <p:nvSpPr>
          <p:cNvPr id="23" name="Google Shape;1841;p128">
            <a:extLst>
              <a:ext uri="{FF2B5EF4-FFF2-40B4-BE49-F238E27FC236}">
                <a16:creationId xmlns:a16="http://schemas.microsoft.com/office/drawing/2014/main" id="{7A8D081C-B6F8-2E22-AA43-2CF1F70C2972}"/>
              </a:ext>
            </a:extLst>
          </p:cNvPr>
          <p:cNvSpPr/>
          <p:nvPr/>
        </p:nvSpPr>
        <p:spPr>
          <a:xfrm>
            <a:off x="7239511" y="2231225"/>
            <a:ext cx="136500" cy="136500"/>
          </a:xfrm>
          <a:prstGeom prst="ellipse">
            <a:avLst/>
          </a:prstGeom>
          <a:solidFill>
            <a:schemeClr val="accent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4" name="Google Shape;1842;p128">
            <a:extLst>
              <a:ext uri="{FF2B5EF4-FFF2-40B4-BE49-F238E27FC236}">
                <a16:creationId xmlns:a16="http://schemas.microsoft.com/office/drawing/2014/main" id="{6E20FAC6-625B-F7C6-AC1C-2B59B813D4F3}"/>
              </a:ext>
            </a:extLst>
          </p:cNvPr>
          <p:cNvSpPr txBox="1"/>
          <p:nvPr/>
        </p:nvSpPr>
        <p:spPr>
          <a:xfrm>
            <a:off x="7307762" y="2367732"/>
            <a:ext cx="25803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November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5" name="Google Shape;1843;p128">
            <a:extLst>
              <a:ext uri="{FF2B5EF4-FFF2-40B4-BE49-F238E27FC236}">
                <a16:creationId xmlns:a16="http://schemas.microsoft.com/office/drawing/2014/main" id="{3C17BEF0-544B-A09F-8ACE-A9EBD8904382}"/>
              </a:ext>
            </a:extLst>
          </p:cNvPr>
          <p:cNvCxnSpPr>
            <a:stCxn id="23" idx="4"/>
          </p:cNvCxnSpPr>
          <p:nvPr/>
        </p:nvCxnSpPr>
        <p:spPr>
          <a:xfrm>
            <a:off x="7307761" y="2367725"/>
            <a:ext cx="0" cy="698400"/>
          </a:xfrm>
          <a:prstGeom prst="straightConnector1">
            <a:avLst/>
          </a:prstGeom>
          <a:noFill/>
          <a:ln w="9525" cap="flat" cmpd="sng">
            <a:solidFill>
              <a:schemeClr val="accent2"/>
            </a:solidFill>
            <a:prstDash val="solid"/>
            <a:round/>
            <a:headEnd type="none" w="sm" len="sm"/>
            <a:tailEnd type="none" w="sm" len="sm"/>
          </a:ln>
        </p:spPr>
      </p:cxnSp>
    </p:spTree>
    <p:extLst>
      <p:ext uri="{BB962C8B-B14F-4D97-AF65-F5344CB8AC3E}">
        <p14:creationId xmlns:p14="http://schemas.microsoft.com/office/powerpoint/2010/main" val="8720728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19A717-71AE-93FD-4FE8-76DF81668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43B1F-CD6F-77F1-7B4A-29D1EB4BAB9C}"/>
              </a:ext>
            </a:extLst>
          </p:cNvPr>
          <p:cNvSpPr>
            <a:spLocks noGrp="1"/>
          </p:cNvSpPr>
          <p:nvPr>
            <p:ph type="title"/>
          </p:nvPr>
        </p:nvSpPr>
        <p:spPr>
          <a:xfrm>
            <a:off x="585216" y="2976817"/>
            <a:ext cx="6688420" cy="557589"/>
          </a:xfrm>
        </p:spPr>
        <p:txBody>
          <a:bodyPr/>
          <a:lstStyle/>
          <a:p>
            <a:r>
              <a:rPr lang="en-US" dirty="0"/>
              <a:t>Demo</a:t>
            </a:r>
          </a:p>
        </p:txBody>
      </p:sp>
    </p:spTree>
    <p:extLst>
      <p:ext uri="{BB962C8B-B14F-4D97-AF65-F5344CB8AC3E}">
        <p14:creationId xmlns:p14="http://schemas.microsoft.com/office/powerpoint/2010/main" val="37578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7956E-00B9-2FE3-E0AF-491F5C4E6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43777-1309-0047-C532-C5EC902FC3BD}"/>
              </a:ext>
            </a:extLst>
          </p:cNvPr>
          <p:cNvSpPr>
            <a:spLocks noGrp="1"/>
          </p:cNvSpPr>
          <p:nvPr>
            <p:ph type="title"/>
          </p:nvPr>
        </p:nvSpPr>
        <p:spPr>
          <a:xfrm>
            <a:off x="585216" y="2976817"/>
            <a:ext cx="6688420" cy="557589"/>
          </a:xfrm>
        </p:spPr>
        <p:txBody>
          <a:bodyPr/>
          <a:lstStyle/>
          <a:p>
            <a:r>
              <a:rPr lang="en-US" dirty="0"/>
              <a:t>Workshop</a:t>
            </a:r>
          </a:p>
        </p:txBody>
      </p:sp>
    </p:spTree>
    <p:extLst>
      <p:ext uri="{BB962C8B-B14F-4D97-AF65-F5344CB8AC3E}">
        <p14:creationId xmlns:p14="http://schemas.microsoft.com/office/powerpoint/2010/main" val="23276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2333A4-17C4-8637-5BC4-44A31FBB95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255BF-668D-E117-988A-32D50DCDFD4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4507EE5B-29B5-1A72-8B47-0A259D724FB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Bootstrap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7E0A0A3E-63B3-7D6C-2770-BC9C280F0868}"/>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The workshop Git repository is in the following link: </a:t>
            </a:r>
            <a:r>
              <a:rPr lang="en-GB" sz="3200" b="0" dirty="0">
                <a:latin typeface="Segoe UI Light" panose="020B0502040204020203" pitchFamily="34" charset="0"/>
                <a:cs typeface="Segoe UI Light" panose="020B0502040204020203" pitchFamily="34" charset="0"/>
                <a:hlinkClick r:id="rId3"/>
              </a:rPr>
              <a:t>ACNS Workshop</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Make sure you follow the the Readme file and preforming the instructions to create the workshop environment.</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View the resources created in your Azure tenant.</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806793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AF3A9D-64D6-E473-7DC4-D805EFC53C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3CE0-47E5-F50B-1D4B-F2DD64CC352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9A74152C-9BEA-1391-092E-EF1259B7913D}"/>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Get to know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0CF2D5D2-5B54-0753-2F9B-AB7749FC3911}"/>
              </a:ext>
            </a:extLst>
          </p:cNvPr>
          <p:cNvSpPr>
            <a:spLocks noGrp="1"/>
          </p:cNvSpPr>
          <p:nvPr>
            <p:ph type="body" sz="quarter" idx="21"/>
          </p:nvPr>
        </p:nvSpPr>
        <p:spPr>
          <a:xfrm>
            <a:off x="563497" y="1202078"/>
            <a:ext cx="10811639" cy="5067673"/>
          </a:xfrm>
        </p:spPr>
        <p:txBody>
          <a:bodyPr wrap="square">
            <a:normAutofit lnSpcReduction="10000"/>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Once everything has been created, you will have a running AKS cluster with two applications running (frontend &amp; backend), in addition Hubble UI Service.</a:t>
            </a:r>
          </a:p>
          <a:p>
            <a:pPr>
              <a:spcBef>
                <a:spcPts val="750"/>
              </a:spcBef>
              <a:spcAft>
                <a:spcPts val="750"/>
              </a:spcAft>
            </a:pPr>
            <a:r>
              <a:rPr lang="en-GB" b="0" dirty="0">
                <a:latin typeface="Segoe UI Light" panose="020B0502040204020203" pitchFamily="34" charset="0"/>
                <a:cs typeface="Segoe UI Light" panose="020B0502040204020203" pitchFamily="34" charset="0"/>
              </a:rPr>
              <a:t>Both Frontend and Hubble are public facing via AKS service </a:t>
            </a:r>
            <a:r>
              <a:rPr lang="en-GB" b="0" dirty="0" err="1">
                <a:latin typeface="Segoe UI Light" panose="020B0502040204020203" pitchFamily="34" charset="0"/>
                <a:cs typeface="Segoe UI Light" panose="020B0502040204020203" pitchFamily="34" charset="0"/>
              </a:rPr>
              <a:t>LoadBalancer</a:t>
            </a:r>
            <a:r>
              <a:rPr lang="en-GB" b="0" dirty="0">
                <a:latin typeface="Segoe UI Light" panose="020B0502040204020203" pitchFamily="34" charset="0"/>
                <a:cs typeface="Segoe UI Light" panose="020B0502040204020203" pitchFamily="34" charset="0"/>
              </a:rPr>
              <a:t>, you can find the PIPs from the portal.</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frontend application includes a UI for testing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connections toward the backend application.</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The Backend application contains 3 routes (/allow, /deny, /health),</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you can call these endpoints from the Frontend bottoms.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In addition, open the JSON view of the created AKS and</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switch to the newest API Version, look for the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AdvancedNetworking field, you should see result like the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example, which verifies that ACNS is enabled along with all its</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features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790F096-AF75-B6CB-BDE3-750FABD56EF8}"/>
              </a:ext>
            </a:extLst>
          </p:cNvPr>
          <p:cNvPicPr>
            <a:picLocks noChangeAspect="1"/>
          </p:cNvPicPr>
          <p:nvPr/>
        </p:nvPicPr>
        <p:blipFill>
          <a:blip r:embed="rId3"/>
          <a:stretch>
            <a:fillRect/>
          </a:stretch>
        </p:blipFill>
        <p:spPr>
          <a:xfrm>
            <a:off x="7733447" y="2665343"/>
            <a:ext cx="4200500" cy="4105275"/>
          </a:xfrm>
          <a:prstGeom prst="rect">
            <a:avLst/>
          </a:prstGeom>
        </p:spPr>
      </p:pic>
    </p:spTree>
    <p:extLst>
      <p:ext uri="{BB962C8B-B14F-4D97-AF65-F5344CB8AC3E}">
        <p14:creationId xmlns:p14="http://schemas.microsoft.com/office/powerpoint/2010/main" val="29807417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EFC812-83DA-EAD8-6A2D-EEECF98934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133FC-0113-3867-068C-E5506BAF0DEB}"/>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99E4F0F-FEEA-E032-A705-28858E20BE1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1</a:t>
            </a:r>
            <a:endParaRPr lang="en-US" dirty="0">
              <a:solidFill>
                <a:schemeClr val="tx1"/>
              </a:solidFill>
            </a:endParaRPr>
          </a:p>
        </p:txBody>
      </p:sp>
      <p:sp>
        <p:nvSpPr>
          <p:cNvPr id="5" name="Text Placeholder 4">
            <a:extLst>
              <a:ext uri="{FF2B5EF4-FFF2-40B4-BE49-F238E27FC236}">
                <a16:creationId xmlns:a16="http://schemas.microsoft.com/office/drawing/2014/main" id="{015B202A-0508-137D-E388-C131809989B2}"/>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Open the Hubble UI, explore it possibilities. In parallel preform some calls from the Frontend to the backend (via the bottoms) and see the insights you gain from Hubble.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Try to find the service dependency graph, and the view some of the requests that can be found in the below table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you finished, move to the next step.</a:t>
            </a:r>
          </a:p>
        </p:txBody>
      </p:sp>
    </p:spTree>
    <p:extLst>
      <p:ext uri="{BB962C8B-B14F-4D97-AF65-F5344CB8AC3E}">
        <p14:creationId xmlns:p14="http://schemas.microsoft.com/office/powerpoint/2010/main" val="1831769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Pain points</a:t>
            </a:r>
          </a:p>
        </p:txBody>
      </p:sp>
      <p:pic>
        <p:nvPicPr>
          <p:cNvPr id="1026" name="Picture 2" descr="Light Bulb Puzzle Images – Browse 25,666 Stock Photos ...">
            <a:extLst>
              <a:ext uri="{FF2B5EF4-FFF2-40B4-BE49-F238E27FC236}">
                <a16:creationId xmlns:a16="http://schemas.microsoft.com/office/drawing/2014/main" id="{EFE82C05-87E5-306E-6E2B-7EBF84C84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27" y="1642339"/>
            <a:ext cx="2526882" cy="25268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2B32068-48E8-0330-0DFE-CB0EB0B51735}"/>
              </a:ext>
            </a:extLst>
          </p:cNvPr>
          <p:cNvSpPr txBox="1"/>
          <p:nvPr/>
        </p:nvSpPr>
        <p:spPr>
          <a:xfrm>
            <a:off x="4827569" y="1449616"/>
            <a:ext cx="191579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Why can’t my pods talk to each other?</a:t>
            </a:r>
          </a:p>
        </p:txBody>
      </p:sp>
      <p:sp>
        <p:nvSpPr>
          <p:cNvPr id="16" name="TextBox 15">
            <a:extLst>
              <a:ext uri="{FF2B5EF4-FFF2-40B4-BE49-F238E27FC236}">
                <a16:creationId xmlns:a16="http://schemas.microsoft.com/office/drawing/2014/main" id="{1E1C3DA3-2440-5D95-E971-A39E4822608A}"/>
              </a:ext>
            </a:extLst>
          </p:cNvPr>
          <p:cNvSpPr txBox="1"/>
          <p:nvPr/>
        </p:nvSpPr>
        <p:spPr>
          <a:xfrm>
            <a:off x="7202148" y="2122453"/>
            <a:ext cx="1915793"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are my DNS latencies and errors?</a:t>
            </a:r>
          </a:p>
        </p:txBody>
      </p:sp>
      <p:sp>
        <p:nvSpPr>
          <p:cNvPr id="18" name="TextBox 17">
            <a:extLst>
              <a:ext uri="{FF2B5EF4-FFF2-40B4-BE49-F238E27FC236}">
                <a16:creationId xmlns:a16="http://schemas.microsoft.com/office/drawing/2014/main" id="{11A0D5C9-D31D-4AD4-7342-1AE730D1F673}"/>
              </a:ext>
            </a:extLst>
          </p:cNvPr>
          <p:cNvSpPr txBox="1"/>
          <p:nvPr/>
        </p:nvSpPr>
        <p:spPr>
          <a:xfrm>
            <a:off x="1800036" y="3762479"/>
            <a:ext cx="3155185"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E-E traffic flows from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src</a:t>
            </a:r>
            <a:r>
              <a:rPr kumimoji="0" lang="en-US" sz="1600" b="0" i="0" u="none" strike="noStrike" kern="1200" cap="none" spc="0" normalizeH="0" baseline="0" noProof="0" dirty="0">
                <a:ln>
                  <a:noFill/>
                </a:ln>
                <a:solidFill>
                  <a:srgbClr val="000000"/>
                </a:solidFill>
                <a:effectLst/>
                <a:uLnTx/>
                <a:uFillTx/>
                <a:latin typeface="Segoe UI"/>
                <a:ea typeface="+mn-ea"/>
                <a:cs typeface="+mn-cs"/>
              </a:rPr>
              <a:t> to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dest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EA75351-3844-6F77-24F8-4BA8ADD1D121}"/>
              </a:ext>
            </a:extLst>
          </p:cNvPr>
          <p:cNvSpPr txBox="1"/>
          <p:nvPr/>
        </p:nvSpPr>
        <p:spPr>
          <a:xfrm>
            <a:off x="2248818" y="2232940"/>
            <a:ext cx="246621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Session latency and TCP errors  </a:t>
            </a:r>
          </a:p>
        </p:txBody>
      </p:sp>
      <p:sp>
        <p:nvSpPr>
          <p:cNvPr id="23" name="TextBox 22">
            <a:extLst>
              <a:ext uri="{FF2B5EF4-FFF2-40B4-BE49-F238E27FC236}">
                <a16:creationId xmlns:a16="http://schemas.microsoft.com/office/drawing/2014/main" id="{1F4AF990-1C15-64AC-B806-A0D5396B0D4D}"/>
              </a:ext>
            </a:extLst>
          </p:cNvPr>
          <p:cNvSpPr txBox="1"/>
          <p:nvPr/>
        </p:nvSpPr>
        <p:spPr>
          <a:xfrm>
            <a:off x="7338528" y="3243412"/>
            <a:ext cx="2625839"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Which pod or application is causing a usage spike or consuming bandwidth?</a:t>
            </a:r>
          </a:p>
        </p:txBody>
      </p:sp>
      <p:sp>
        <p:nvSpPr>
          <p:cNvPr id="24" name="TextBox 23">
            <a:extLst>
              <a:ext uri="{FF2B5EF4-FFF2-40B4-BE49-F238E27FC236}">
                <a16:creationId xmlns:a16="http://schemas.microsoft.com/office/drawing/2014/main" id="{8D9113F7-6BF3-ABC9-E6B0-BA29C6C7FDFF}"/>
              </a:ext>
            </a:extLst>
          </p:cNvPr>
          <p:cNvSpPr txBox="1"/>
          <p:nvPr/>
        </p:nvSpPr>
        <p:spPr>
          <a:xfrm>
            <a:off x="517399" y="5190273"/>
            <a:ext cx="87811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Customers need deep visibility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Troubleshoot network issues for faster incident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Understand and control 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Plan resource usage and capacity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72A250A-7F9A-739F-3F48-E210EB35E9E1}"/>
              </a:ext>
            </a:extLst>
          </p:cNvPr>
          <p:cNvSpPr txBox="1"/>
          <p:nvPr/>
        </p:nvSpPr>
        <p:spPr>
          <a:xfrm>
            <a:off x="470889" y="3063412"/>
            <a:ext cx="4437079"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Visibility into high egress and cloud infra costs</a:t>
            </a:r>
          </a:p>
        </p:txBody>
      </p:sp>
    </p:spTree>
    <p:extLst>
      <p:ext uri="{BB962C8B-B14F-4D97-AF65-F5344CB8AC3E}">
        <p14:creationId xmlns:p14="http://schemas.microsoft.com/office/powerpoint/2010/main" val="29641980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E7B88A-1548-D6BB-4C19-BCF8C93C47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66DDB-D27E-3E9A-CC13-2EB3F394E387}"/>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86899EA3-CDE9-C005-D177-6C603122E342}"/>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a:t>
            </a:r>
            <a:endParaRPr lang="en-US" dirty="0">
              <a:solidFill>
                <a:schemeClr val="tx1"/>
              </a:solidFill>
            </a:endParaRPr>
          </a:p>
        </p:txBody>
      </p:sp>
      <p:sp>
        <p:nvSpPr>
          <p:cNvPr id="12" name="Text Placeholder 4">
            <a:extLst>
              <a:ext uri="{FF2B5EF4-FFF2-40B4-BE49-F238E27FC236}">
                <a16:creationId xmlns:a16="http://schemas.microsoft.com/office/drawing/2014/main" id="{B500DD07-9BDB-C21D-458C-72753B3AA5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As we learned, the Hubble data is not persistence and won’t be shown once a refresh to the Hubble UI will occur.</a:t>
            </a:r>
          </a:p>
          <a:p>
            <a:pPr>
              <a:spcBef>
                <a:spcPts val="750"/>
              </a:spcBef>
              <a:spcAft>
                <a:spcPts val="750"/>
              </a:spcAft>
            </a:pPr>
            <a:r>
              <a:rPr lang="en-US" b="0" dirty="0">
                <a:latin typeface="Segoe UI Light" panose="020B0502040204020203" pitchFamily="34" charset="0"/>
                <a:cs typeface="Segoe UI Light" panose="020B0502040204020203" pitchFamily="34" charset="0"/>
              </a:rPr>
              <a:t>To have persistency, you will have to create a ContainerNetworkLog CR, that will be resulted in capturing the flow logs data and store it inside Azure monitor.</a:t>
            </a:r>
          </a:p>
          <a:p>
            <a:pPr>
              <a:spcBef>
                <a:spcPts val="750"/>
              </a:spcBef>
              <a:spcAft>
                <a:spcPts val="750"/>
              </a:spcAft>
            </a:pPr>
            <a:r>
              <a:rPr lang="en-US" b="0" dirty="0">
                <a:latin typeface="Segoe UI Light" panose="020B0502040204020203" pitchFamily="34" charset="0"/>
                <a:cs typeface="Segoe UI Light" panose="020B0502040204020203" pitchFamily="34" charset="0"/>
              </a:rPr>
              <a:t>So, create two new ContainerNetworkLog CRs:</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all the ingress traffic towards the frontend application</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the ingress traffic towards the backend application from the frontend application</a:t>
            </a:r>
          </a:p>
          <a:p>
            <a:pPr>
              <a:spcBef>
                <a:spcPts val="750"/>
              </a:spcBef>
              <a:spcAft>
                <a:spcPts val="750"/>
              </a:spcAft>
            </a:pPr>
            <a:r>
              <a:rPr lang="en-GB" b="0" dirty="0">
                <a:latin typeface="Segoe UI Light" panose="020B0502040204020203" pitchFamily="34" charset="0"/>
                <a:cs typeface="Segoe UI Light" panose="020B0502040204020203" pitchFamily="34" charset="0"/>
              </a:rPr>
              <a:t>Notes:</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Frontend Application runs inside namespace called frontend-ns with label of app: frontend</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Backend Application runs inside namespace called backend-ns with label of app: backend</a:t>
            </a:r>
          </a:p>
          <a:p>
            <a:pPr>
              <a:spcBef>
                <a:spcPts val="750"/>
              </a:spcBef>
              <a:spcAft>
                <a:spcPts val="750"/>
              </a:spcAft>
            </a:pPr>
            <a:r>
              <a:rPr lang="en-GB" b="0" dirty="0">
                <a:latin typeface="Segoe UI Light" panose="020B0502040204020203" pitchFamily="34" charset="0"/>
                <a:cs typeface="Segoe UI Light" panose="020B0502040204020203" pitchFamily="34" charset="0"/>
              </a:rPr>
              <a:t>In the next slide, you will find a template for the mentioned </a:t>
            </a:r>
            <a:r>
              <a:rPr lang="en-US" b="0" dirty="0">
                <a:latin typeface="Segoe UI Light" panose="020B0502040204020203" pitchFamily="34" charset="0"/>
                <a:cs typeface="Segoe UI Light" panose="020B0502040204020203" pitchFamily="34" charset="0"/>
              </a:rPr>
              <a:t>ContainerNetworkLog </a:t>
            </a:r>
            <a:r>
              <a:rPr lang="en-GB" b="0" dirty="0">
                <a:latin typeface="Segoe UI Light" panose="020B0502040204020203" pitchFamily="34" charset="0"/>
                <a:cs typeface="Segoe UI Light" panose="020B0502040204020203" pitchFamily="34" charset="0"/>
              </a:rPr>
              <a:t>CR.</a:t>
            </a:r>
          </a:p>
        </p:txBody>
      </p:sp>
    </p:spTree>
    <p:extLst>
      <p:ext uri="{BB962C8B-B14F-4D97-AF65-F5344CB8AC3E}">
        <p14:creationId xmlns:p14="http://schemas.microsoft.com/office/powerpoint/2010/main" val="3600415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BF5BFD-9EE9-8993-2139-F2EEAE47AC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FF117-42A6-5FAC-6445-B8DE164C0CB6}"/>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D1667995-BA43-42D0-C2B8-676339A999B9}"/>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2 - Continue</a:t>
            </a:r>
            <a:endParaRPr lang="en-US" dirty="0">
              <a:solidFill>
                <a:schemeClr val="tx1"/>
              </a:solidFill>
            </a:endParaRPr>
          </a:p>
        </p:txBody>
      </p:sp>
      <p:pic>
        <p:nvPicPr>
          <p:cNvPr id="11" name="Picture 10" descr="A screenshot of a computer program&#10;&#10;AI-generated content may be incorrect.">
            <a:extLst>
              <a:ext uri="{FF2B5EF4-FFF2-40B4-BE49-F238E27FC236}">
                <a16:creationId xmlns:a16="http://schemas.microsoft.com/office/drawing/2014/main" id="{D4BA27D9-FBE7-9965-1E5A-6C310B78748E}"/>
              </a:ext>
            </a:extLst>
          </p:cNvPr>
          <p:cNvPicPr>
            <a:picLocks noChangeAspect="1"/>
          </p:cNvPicPr>
          <p:nvPr/>
        </p:nvPicPr>
        <p:blipFill>
          <a:blip r:embed="rId3"/>
          <a:stretch>
            <a:fillRect/>
          </a:stretch>
        </p:blipFill>
        <p:spPr>
          <a:xfrm>
            <a:off x="282237" y="990600"/>
            <a:ext cx="5828683" cy="5332379"/>
          </a:xfrm>
          <a:prstGeom prst="rect">
            <a:avLst/>
          </a:prstGeom>
        </p:spPr>
      </p:pic>
      <p:sp>
        <p:nvSpPr>
          <p:cNvPr id="12" name="Text Placeholder 4">
            <a:extLst>
              <a:ext uri="{FF2B5EF4-FFF2-40B4-BE49-F238E27FC236}">
                <a16:creationId xmlns:a16="http://schemas.microsoft.com/office/drawing/2014/main" id="{220B85C4-9E73-6792-FC07-F6028C493A98}"/>
              </a:ext>
            </a:extLst>
          </p:cNvPr>
          <p:cNvSpPr>
            <a:spLocks noGrp="1"/>
          </p:cNvSpPr>
          <p:nvPr>
            <p:ph type="body" sz="quarter" idx="21"/>
          </p:nvPr>
        </p:nvSpPr>
        <p:spPr>
          <a:xfrm>
            <a:off x="6381345" y="1202078"/>
            <a:ext cx="4993791" cy="5067673"/>
          </a:xfrm>
        </p:spPr>
        <p:txBody>
          <a:bodyPr wrap="square">
            <a:normAutofit lnSpcReduction="10000"/>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finished, please provision two new dashboards to the created Grafana that can be found in the following links:</a:t>
            </a: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4"/>
              </a:rPr>
              <a:t>Flow Logs Dashboard</a:t>
            </a:r>
            <a:endParaRPr lang="en-GB"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5"/>
              </a:rPr>
              <a:t>Flow Logs External Dashboard</a:t>
            </a: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You can follow the Guide in the Readme file for the steps needed to import a dashboard: </a:t>
            </a:r>
            <a:r>
              <a:rPr lang="en-GB" b="0" dirty="0">
                <a:latin typeface="Segoe UI Light" panose="020B0502040204020203" pitchFamily="34" charset="0"/>
                <a:cs typeface="Segoe UI Light" panose="020B0502040204020203" pitchFamily="34" charset="0"/>
                <a:hlinkClick r:id="rId6"/>
              </a:rPr>
              <a:t>Import Grafana Dashboard</a:t>
            </a: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the dashboards are provisioned, look the insights there.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In addition explore the insights in the following dashboards:</a:t>
            </a:r>
            <a:br>
              <a:rPr lang="en-GB"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sz="1600" dirty="0">
                <a:latin typeface="Segoe UI Light" panose="020B0502040204020203" pitchFamily="34" charset="0"/>
                <a:cs typeface="Segoe UI Light" panose="020B0502040204020203" pitchFamily="34" charset="0"/>
              </a:rPr>
              <a:t>Kubernetes / Networking / Pod Flows (Namespace)”,</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“Kubernetes / Networking / Pod Flows (Workload)”</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004139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99B0B4-9A33-F77C-73F7-1249712B15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F4366-E201-5E9D-0C25-BCD9513718B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22B7732D-4D60-568C-C65C-481A59F69D66}"/>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3</a:t>
            </a:r>
            <a:endParaRPr lang="en-US" dirty="0">
              <a:solidFill>
                <a:schemeClr val="tx1"/>
              </a:solidFill>
            </a:endParaRPr>
          </a:p>
        </p:txBody>
      </p:sp>
      <p:sp>
        <p:nvSpPr>
          <p:cNvPr id="7" name="Text Placeholder 4">
            <a:extLst>
              <a:ext uri="{FF2B5EF4-FFF2-40B4-BE49-F238E27FC236}">
                <a16:creationId xmlns:a16="http://schemas.microsoft.com/office/drawing/2014/main" id="{B35A1E4A-57D3-B8DF-1AF3-27DEC821E72F}"/>
              </a:ext>
            </a:extLst>
          </p:cNvPr>
          <p:cNvSpPr>
            <a:spLocks noGrp="1"/>
          </p:cNvSpPr>
          <p:nvPr>
            <p:ph type="body" sz="quarter" idx="21"/>
          </p:nvPr>
        </p:nvSpPr>
        <p:spPr>
          <a:xfrm>
            <a:off x="584201" y="1202078"/>
            <a:ext cx="10790936" cy="5067673"/>
          </a:xfrm>
        </p:spPr>
        <p:txBody>
          <a:bodyPr wrap="square">
            <a:normAutofit lnSpcReduction="10000"/>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Great progress, now we will focus on implementing L7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L7 policies defines how particular workloads within your AKS can communicate with each other.</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1. Create two L7 policy that allows connection to the backend workload only from the frontend workload at port 8000 and only GET to /allow &amp; /health (one from the backend perspective, and second from the frontend perspective)</a:t>
            </a: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deployed the L7 policy,</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Test the Frontend actions, view the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Hubble UI and the Grafana insights - look for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dashboard named: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L7 (Namespace)”</a:t>
            </a:r>
            <a:endParaRPr lang="en-GB" dirty="0">
              <a:latin typeface="Segoe UI Light" panose="020B0502040204020203" pitchFamily="34" charset="0"/>
              <a:cs typeface="Segoe UI Light" panose="020B0502040204020203" pitchFamily="34" charset="0"/>
            </a:endParaRPr>
          </a:p>
        </p:txBody>
      </p:sp>
      <p:pic>
        <p:nvPicPr>
          <p:cNvPr id="9" name="Picture 8" descr="A screen shot of a computer&#10;&#10;AI-generated content may be incorrect.">
            <a:extLst>
              <a:ext uri="{FF2B5EF4-FFF2-40B4-BE49-F238E27FC236}">
                <a16:creationId xmlns:a16="http://schemas.microsoft.com/office/drawing/2014/main" id="{032703BC-D0FD-FEFC-EA13-4636D3598ACB}"/>
              </a:ext>
            </a:extLst>
          </p:cNvPr>
          <p:cNvPicPr>
            <a:picLocks noChangeAspect="1"/>
          </p:cNvPicPr>
          <p:nvPr/>
        </p:nvPicPr>
        <p:blipFill>
          <a:blip r:embed="rId3"/>
          <a:stretch>
            <a:fillRect/>
          </a:stretch>
        </p:blipFill>
        <p:spPr>
          <a:xfrm>
            <a:off x="5981700" y="3317691"/>
            <a:ext cx="5864638" cy="3337672"/>
          </a:xfrm>
          <a:prstGeom prst="rect">
            <a:avLst/>
          </a:prstGeom>
        </p:spPr>
      </p:pic>
    </p:spTree>
    <p:extLst>
      <p:ext uri="{BB962C8B-B14F-4D97-AF65-F5344CB8AC3E}">
        <p14:creationId xmlns:p14="http://schemas.microsoft.com/office/powerpoint/2010/main" val="9099436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D77276-99E3-8C1A-D02C-9F752E449C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43CAE-CBA2-36DB-AF09-622F9A202D11}"/>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30B86E4A-87B6-F931-6F3A-6EBFBB18B4F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4</a:t>
            </a:r>
            <a:endParaRPr lang="en-US" dirty="0">
              <a:solidFill>
                <a:schemeClr val="tx1"/>
              </a:solidFill>
            </a:endParaRPr>
          </a:p>
        </p:txBody>
      </p:sp>
      <p:sp>
        <p:nvSpPr>
          <p:cNvPr id="7" name="Text Placeholder 4">
            <a:extLst>
              <a:ext uri="{FF2B5EF4-FFF2-40B4-BE49-F238E27FC236}">
                <a16:creationId xmlns:a16="http://schemas.microsoft.com/office/drawing/2014/main" id="{8C704513-AFBC-7501-10B5-EFD0C9EF0D4E}"/>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Now let's improve our Network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Add to the previous step backend policy a DNS + FQDN filtering: allow the egress traffic (L7 + DNS) from the backend workload to be allowed only to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 &amp;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a:t>
            </a: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After you have deployed the edited L7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policy, Test the Frontend action to the</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/allow route and see the response has</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been changed, view the Hubble UI 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Grafana insights look for dashboard</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named: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“Kubernetes / Networking / DNS (Cluster)”,</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Drops (Workload)”</a:t>
            </a:r>
          </a:p>
        </p:txBody>
      </p:sp>
      <p:pic>
        <p:nvPicPr>
          <p:cNvPr id="5" name="Picture 4" descr="A screen shot of a computer&#10;&#10;AI-generated content may be incorrect.">
            <a:extLst>
              <a:ext uri="{FF2B5EF4-FFF2-40B4-BE49-F238E27FC236}">
                <a16:creationId xmlns:a16="http://schemas.microsoft.com/office/drawing/2014/main" id="{8AE181CC-2618-DFAD-1C2B-25C3A376065D}"/>
              </a:ext>
            </a:extLst>
          </p:cNvPr>
          <p:cNvPicPr>
            <a:picLocks noChangeAspect="1"/>
          </p:cNvPicPr>
          <p:nvPr/>
        </p:nvPicPr>
        <p:blipFill>
          <a:blip r:embed="rId3"/>
          <a:stretch>
            <a:fillRect/>
          </a:stretch>
        </p:blipFill>
        <p:spPr>
          <a:xfrm>
            <a:off x="5728146" y="2943976"/>
            <a:ext cx="6276974" cy="3594935"/>
          </a:xfrm>
          <a:prstGeom prst="rect">
            <a:avLst/>
          </a:prstGeom>
        </p:spPr>
      </p:pic>
    </p:spTree>
    <p:extLst>
      <p:ext uri="{BB962C8B-B14F-4D97-AF65-F5344CB8AC3E}">
        <p14:creationId xmlns:p14="http://schemas.microsoft.com/office/powerpoint/2010/main" val="3125040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2B147F2-2D3F-8B2E-5A31-68E97F248A1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1203E-2FC4-FEE0-E27C-0DED74E0B16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74BDAAE-430E-7D60-E0FA-56A2CED0804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5</a:t>
            </a:r>
            <a:endParaRPr lang="en-US" dirty="0">
              <a:solidFill>
                <a:schemeClr val="tx1"/>
              </a:solidFill>
            </a:endParaRPr>
          </a:p>
        </p:txBody>
      </p:sp>
      <p:sp>
        <p:nvSpPr>
          <p:cNvPr id="7" name="Text Placeholder 4">
            <a:extLst>
              <a:ext uri="{FF2B5EF4-FFF2-40B4-BE49-F238E27FC236}">
                <a16:creationId xmlns:a16="http://schemas.microsoft.com/office/drawing/2014/main" id="{95FCD842-7103-13DD-2063-8BF152FA7D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In this step, we will verify the WireGuard Encryption In Transit is running, WireGuard gives us Encryption In Transit for the traffic between the K8S nodes without changing nothing from application perspectives.</a:t>
            </a:r>
          </a:p>
          <a:p>
            <a:pPr>
              <a:spcBef>
                <a:spcPts val="750"/>
              </a:spcBef>
              <a:spcAft>
                <a:spcPts val="750"/>
              </a:spcAft>
            </a:pPr>
            <a:r>
              <a:rPr lang="en-GB" b="0" dirty="0">
                <a:latin typeface="Segoe UI Light" panose="020B0502040204020203" pitchFamily="34" charset="0"/>
                <a:cs typeface="Segoe UI Light" panose="020B0502040204020203" pitchFamily="34" charset="0"/>
              </a:rPr>
              <a:t>Preform the following commands:</a:t>
            </a:r>
          </a:p>
          <a:p>
            <a:pPr>
              <a:spcBef>
                <a:spcPts val="750"/>
              </a:spcBef>
              <a:spcAft>
                <a:spcPts val="750"/>
              </a:spcAft>
            </a:pP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1.</a:t>
            </a:r>
          </a:p>
          <a:p>
            <a:pPr>
              <a:spcBef>
                <a:spcPts val="750"/>
              </a:spcBef>
              <a:spcAft>
                <a:spcPts val="750"/>
              </a:spcAft>
            </a:pPr>
            <a:r>
              <a:rPr lang="en-GB" b="0" dirty="0">
                <a:latin typeface="Segoe UI Light" panose="020B0502040204020203" pitchFamily="34" charset="0"/>
                <a:cs typeface="Segoe UI Light" panose="020B0502040204020203" pitchFamily="34" charset="0"/>
              </a:rPr>
              <a:t>2.</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response should look like:</a:t>
            </a:r>
            <a:br>
              <a:rPr lang="en-GB" b="0" dirty="0">
                <a:latin typeface="Segoe UI Light" panose="020B0502040204020203" pitchFamily="34" charset="0"/>
                <a:cs typeface="Segoe UI Light" panose="020B0502040204020203" pitchFamily="34" charset="0"/>
              </a:rPr>
            </a:b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D2C4FE3C-7B24-E115-0BE0-8BC6905ECD08}"/>
              </a:ext>
            </a:extLst>
          </p:cNvPr>
          <p:cNvPicPr>
            <a:picLocks noChangeAspect="1"/>
          </p:cNvPicPr>
          <p:nvPr/>
        </p:nvPicPr>
        <p:blipFill>
          <a:blip r:embed="rId3"/>
          <a:stretch>
            <a:fillRect/>
          </a:stretch>
        </p:blipFill>
        <p:spPr>
          <a:xfrm>
            <a:off x="889000" y="2954702"/>
            <a:ext cx="7772400" cy="339617"/>
          </a:xfrm>
          <a:prstGeom prst="rect">
            <a:avLst/>
          </a:prstGeom>
        </p:spPr>
      </p:pic>
      <p:pic>
        <p:nvPicPr>
          <p:cNvPr id="9" name="Picture 8">
            <a:extLst>
              <a:ext uri="{FF2B5EF4-FFF2-40B4-BE49-F238E27FC236}">
                <a16:creationId xmlns:a16="http://schemas.microsoft.com/office/drawing/2014/main" id="{C415A3B3-A291-1436-45BF-F35A1102AC10}"/>
              </a:ext>
            </a:extLst>
          </p:cNvPr>
          <p:cNvPicPr>
            <a:picLocks noChangeAspect="1"/>
          </p:cNvPicPr>
          <p:nvPr/>
        </p:nvPicPr>
        <p:blipFill>
          <a:blip r:embed="rId4"/>
          <a:stretch>
            <a:fillRect/>
          </a:stretch>
        </p:blipFill>
        <p:spPr>
          <a:xfrm>
            <a:off x="889000" y="3429000"/>
            <a:ext cx="7772400" cy="339617"/>
          </a:xfrm>
          <a:prstGeom prst="rect">
            <a:avLst/>
          </a:prstGeom>
        </p:spPr>
      </p:pic>
      <p:pic>
        <p:nvPicPr>
          <p:cNvPr id="11" name="Picture 10">
            <a:extLst>
              <a:ext uri="{FF2B5EF4-FFF2-40B4-BE49-F238E27FC236}">
                <a16:creationId xmlns:a16="http://schemas.microsoft.com/office/drawing/2014/main" id="{F2B08AD8-6894-DCF0-9CCD-42E3A028E081}"/>
              </a:ext>
            </a:extLst>
          </p:cNvPr>
          <p:cNvPicPr>
            <a:picLocks noChangeAspect="1"/>
          </p:cNvPicPr>
          <p:nvPr/>
        </p:nvPicPr>
        <p:blipFill>
          <a:blip r:embed="rId5"/>
          <a:stretch>
            <a:fillRect/>
          </a:stretch>
        </p:blipFill>
        <p:spPr>
          <a:xfrm>
            <a:off x="657225" y="4840839"/>
            <a:ext cx="7772400" cy="815083"/>
          </a:xfrm>
          <a:prstGeom prst="rect">
            <a:avLst/>
          </a:prstGeom>
        </p:spPr>
      </p:pic>
    </p:spTree>
    <p:extLst>
      <p:ext uri="{BB962C8B-B14F-4D97-AF65-F5344CB8AC3E}">
        <p14:creationId xmlns:p14="http://schemas.microsoft.com/office/powerpoint/2010/main" val="1160821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F81B45-3790-C560-BF4C-2D72212AFA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C7429-9F45-D3C9-3C70-5EC1EADD685F}"/>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6DD12535-C83D-7DD4-B467-ABCBF3C6F7C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a:t>
            </a:r>
            <a:endParaRPr lang="en-US" dirty="0">
              <a:solidFill>
                <a:schemeClr val="tx1"/>
              </a:solidFill>
            </a:endParaRPr>
          </a:p>
        </p:txBody>
      </p:sp>
      <p:sp>
        <p:nvSpPr>
          <p:cNvPr id="7" name="Text Placeholder 4">
            <a:extLst>
              <a:ext uri="{FF2B5EF4-FFF2-40B4-BE49-F238E27FC236}">
                <a16:creationId xmlns:a16="http://schemas.microsoft.com/office/drawing/2014/main" id="{457635B5-509D-9563-2DF9-68ACBF45AA55}"/>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Now let's verify the performance enhancements that we get from the </a:t>
            </a:r>
            <a:r>
              <a:rPr lang="en-GB" b="0" dirty="0" err="1">
                <a:latin typeface="Segoe UI Light" panose="020B0502040204020203" pitchFamily="34" charset="0"/>
                <a:cs typeface="Segoe UI Light" panose="020B0502040204020203" pitchFamily="34" charset="0"/>
              </a:rPr>
              <a:t>eBPF</a:t>
            </a:r>
            <a:r>
              <a:rPr lang="en-GB" b="0" dirty="0">
                <a:latin typeface="Segoe UI Light" panose="020B0502040204020203" pitchFamily="34" charset="0"/>
                <a:cs typeface="Segoe UI Light" panose="020B0502040204020203" pitchFamily="34" charset="0"/>
              </a:rPr>
              <a:t> host routing capability</a:t>
            </a:r>
          </a:p>
          <a:p>
            <a:pPr marL="457200" indent="-457200">
              <a:spcBef>
                <a:spcPts val="750"/>
              </a:spcBef>
              <a:spcAft>
                <a:spcPts val="750"/>
              </a:spcAft>
              <a:buFont typeface="Arial" panose="020B0604020202020204" pitchFamily="34" charset="0"/>
              <a:buAutoNum type="arabicPeriod"/>
            </a:pPr>
            <a:r>
              <a:rPr lang="en-GB"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kubectl get pods -n backend-ns -o wide</a:t>
            </a:r>
            <a:r>
              <a:rPr lang="en-GB" b="0" dirty="0">
                <a:latin typeface="Segoe UI Light" panose="020B0502040204020203" pitchFamily="34" charset="0"/>
                <a:cs typeface="Segoe UI Light" panose="020B0502040204020203" pitchFamily="34" charset="0"/>
              </a:rPr>
              <a:t>, take the pod IP and save it</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Preform kubectl exec command into each pod (frontend &amp; backend) in separated terminals using: </a:t>
            </a:r>
            <a:r>
              <a:rPr lang="en-US" dirty="0">
                <a:latin typeface="Segoe Sans Text" pitchFamily="2" charset="0"/>
                <a:cs typeface="Segoe Sans Text" pitchFamily="2" charset="0"/>
              </a:rPr>
              <a:t>kubectl exec -it &lt;POD_NAME&gt; -n &lt;NAMESPACE_NAME&gt; -- bash</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Run the following command in each terminal: </a:t>
            </a:r>
            <a:r>
              <a:rPr lang="en-US" dirty="0">
                <a:latin typeface="Segoe Sans Text" pitchFamily="2" charset="0"/>
                <a:cs typeface="Segoe Sans Text" pitchFamily="2" charset="0"/>
              </a:rPr>
              <a:t>apt update &amp;&amp; apt install -y iperf3</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In the Backend Pod, run the command: </a:t>
            </a:r>
            <a:r>
              <a:rPr lang="en-US" dirty="0">
                <a:latin typeface="Segoe Sans Text" pitchFamily="2" charset="0"/>
                <a:cs typeface="Segoe Sans Text" pitchFamily="2" charset="0"/>
              </a:rPr>
              <a:t>iperf3 -s</a:t>
            </a:r>
          </a:p>
          <a:p>
            <a:pPr marL="457200" indent="-457200">
              <a:spcBef>
                <a:spcPts val="750"/>
              </a:spcBef>
              <a:spcAft>
                <a:spcPts val="750"/>
              </a:spcAft>
              <a:buFont typeface="Arial" panose="020B0604020202020204" pitchFamily="34" charset="0"/>
              <a:buAutoNum type="arabicPeriod"/>
            </a:pPr>
            <a:r>
              <a:rPr lang="en-US" b="0" dirty="0">
                <a:latin typeface="Segoe UI Light" panose="020B0502040204020203" pitchFamily="34" charset="0"/>
                <a:cs typeface="Segoe UI Light" panose="020B0502040204020203" pitchFamily="34" charset="0"/>
              </a:rPr>
              <a:t>In the Frontend Pod, run the following command:</a:t>
            </a:r>
            <a:r>
              <a:rPr lang="en-US" dirty="0">
                <a:latin typeface="Segoe Sans Text" pitchFamily="2" charset="0"/>
                <a:cs typeface="Segoe Sans Text" pitchFamily="2" charset="0"/>
              </a:rPr>
              <a:t> iperf3 –c &lt;BACKEND_POD_IP&gt; -P 5 –t 5 </a:t>
            </a:r>
            <a:br>
              <a:rPr lang="en-US" dirty="0">
                <a:latin typeface="Segoe Sans Text" pitchFamily="2" charset="0"/>
                <a:cs typeface="Segoe Sans Text" pitchFamily="2" charset="0"/>
              </a:rPr>
            </a:br>
            <a:r>
              <a:rPr lang="en-US" b="0" dirty="0">
                <a:latin typeface="Segoe UI Light" panose="020B0502040204020203" pitchFamily="34" charset="0"/>
                <a:cs typeface="Segoe UI Light" panose="020B0502040204020203" pitchFamily="34" charset="0"/>
              </a:rPr>
              <a:t>where BACKEND_POD_IP is the output pf the command in phase 1, this command will preform 5 performance tests and will give you the results</a:t>
            </a:r>
          </a:p>
          <a:p>
            <a:pPr>
              <a:spcBef>
                <a:spcPts val="750"/>
              </a:spcBef>
              <a:spcAft>
                <a:spcPts val="750"/>
              </a:spcAft>
            </a:pPr>
            <a:endParaRPr lang="en-US" dirty="0"/>
          </a:p>
          <a:p>
            <a:pPr>
              <a:spcBef>
                <a:spcPts val="750"/>
              </a:spcBef>
              <a:spcAft>
                <a:spcPts val="750"/>
              </a:spcAft>
            </a:pPr>
            <a:r>
              <a:rPr lang="en-US" dirty="0">
                <a:latin typeface="Segoe UI Light" panose="020B0502040204020203" pitchFamily="34" charset="0"/>
                <a:cs typeface="Segoe UI Light" panose="020B0502040204020203" pitchFamily="34" charset="0"/>
              </a:rPr>
              <a:t>Continue the instructions in the next slide</a:t>
            </a:r>
          </a:p>
          <a:p>
            <a:pPr marL="457200" indent="-457200">
              <a:spcBef>
                <a:spcPts val="750"/>
              </a:spcBef>
              <a:spcAft>
                <a:spcPts val="750"/>
              </a:spcAft>
              <a:buAutoNum type="arabicPeriod"/>
            </a:pPr>
            <a:endParaRPr lang="en-GB" b="0" dirty="0">
              <a:latin typeface="Segoe UI Light" panose="020B0502040204020203" pitchFamily="34" charset="0"/>
              <a:cs typeface="Segoe UI Light" panose="020B0502040204020203" pitchFamily="34" charset="0"/>
            </a:endParaRPr>
          </a:p>
          <a:p>
            <a:pPr marL="457200" indent="-457200">
              <a:spcBef>
                <a:spcPts val="750"/>
              </a:spcBef>
              <a:spcAft>
                <a:spcPts val="750"/>
              </a:spcAft>
              <a:buAutoNum type="arabicPeriod"/>
            </a:pPr>
            <a:endParaRPr lang="en-US" dirty="0"/>
          </a:p>
        </p:txBody>
      </p:sp>
    </p:spTree>
    <p:extLst>
      <p:ext uri="{BB962C8B-B14F-4D97-AF65-F5344CB8AC3E}">
        <p14:creationId xmlns:p14="http://schemas.microsoft.com/office/powerpoint/2010/main" val="2255611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7BA97D-3176-E2F3-F8F0-2FB4AE00D5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322DF8-75AD-D8F8-B767-1763110D9182}"/>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A0672174-3572-BF4F-EB02-2995808DC950}"/>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6 - Continue</a:t>
            </a:r>
            <a:endParaRPr lang="en-US" dirty="0">
              <a:solidFill>
                <a:schemeClr val="tx1"/>
              </a:solidFill>
            </a:endParaRPr>
          </a:p>
        </p:txBody>
      </p:sp>
      <p:sp>
        <p:nvSpPr>
          <p:cNvPr id="7" name="Text Placeholder 4">
            <a:extLst>
              <a:ext uri="{FF2B5EF4-FFF2-40B4-BE49-F238E27FC236}">
                <a16:creationId xmlns:a16="http://schemas.microsoft.com/office/drawing/2014/main" id="{9365E2D7-261B-7665-AA4E-AC4DAA0F38EA}"/>
              </a:ext>
            </a:extLst>
          </p:cNvPr>
          <p:cNvSpPr>
            <a:spLocks noGrp="1"/>
          </p:cNvSpPr>
          <p:nvPr>
            <p:ph type="body" sz="quarter" idx="21"/>
          </p:nvPr>
        </p:nvSpPr>
        <p:spPr>
          <a:xfrm>
            <a:off x="584201" y="1202078"/>
            <a:ext cx="10790936" cy="5465422"/>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6. Look at the output of the iperf3 command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the frontend pod, you should see something like:</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this performance test example, we have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achieved ~2.08Gb/s</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If we would preform the exact same test</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we would achieve lower performance,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attached is a test made without eBPF host routing:</a:t>
            </a: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WireGuard Encryption In Transit adds latency,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the next slide you will be able to see the same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performance tests without it</a:t>
            </a:r>
          </a:p>
          <a:p>
            <a:pPr>
              <a:spcBef>
                <a:spcPts val="750"/>
              </a:spcBef>
              <a:spcAft>
                <a:spcPts val="750"/>
              </a:spcAft>
            </a:pPr>
            <a:r>
              <a:rPr lang="en-US" b="0" dirty="0">
                <a:latin typeface="Segoe UI Light" panose="020B0502040204020203" pitchFamily="34" charset="0"/>
                <a:cs typeface="Segoe UI Light" panose="020B0502040204020203" pitchFamily="34" charset="0"/>
              </a:rPr>
              <a:t>To test it yourselves, run the following command:</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A0D87481-ED3D-DC5A-7568-61C2CBB79AEE}"/>
              </a:ext>
            </a:extLst>
          </p:cNvPr>
          <p:cNvPicPr>
            <a:picLocks noChangeAspect="1"/>
          </p:cNvPicPr>
          <p:nvPr/>
        </p:nvPicPr>
        <p:blipFill>
          <a:blip r:embed="rId3"/>
          <a:stretch>
            <a:fillRect/>
          </a:stretch>
        </p:blipFill>
        <p:spPr>
          <a:xfrm>
            <a:off x="6289675" y="1125878"/>
            <a:ext cx="5524500" cy="18796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8C6DDD8-2046-96BD-B4BA-49736EED995F}"/>
              </a:ext>
            </a:extLst>
          </p:cNvPr>
          <p:cNvPicPr>
            <a:picLocks noChangeAspect="1"/>
          </p:cNvPicPr>
          <p:nvPr/>
        </p:nvPicPr>
        <p:blipFill>
          <a:blip r:embed="rId4"/>
          <a:stretch>
            <a:fillRect/>
          </a:stretch>
        </p:blipFill>
        <p:spPr>
          <a:xfrm>
            <a:off x="6289675" y="3934789"/>
            <a:ext cx="5524500" cy="1879600"/>
          </a:xfrm>
          <a:prstGeom prst="rect">
            <a:avLst/>
          </a:prstGeom>
        </p:spPr>
      </p:pic>
      <p:sp>
        <p:nvSpPr>
          <p:cNvPr id="11" name="Text Placeholder 3">
            <a:extLst>
              <a:ext uri="{FF2B5EF4-FFF2-40B4-BE49-F238E27FC236}">
                <a16:creationId xmlns:a16="http://schemas.microsoft.com/office/drawing/2014/main" id="{80D55E9A-3D07-2878-9377-41043B680D98}"/>
              </a:ext>
            </a:extLst>
          </p:cNvPr>
          <p:cNvSpPr txBox="1">
            <a:spLocks/>
          </p:cNvSpPr>
          <p:nvPr/>
        </p:nvSpPr>
        <p:spPr>
          <a:xfrm>
            <a:off x="7859316" y="622767"/>
            <a:ext cx="1732359"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2" name="Text Placeholder 3">
            <a:extLst>
              <a:ext uri="{FF2B5EF4-FFF2-40B4-BE49-F238E27FC236}">
                <a16:creationId xmlns:a16="http://schemas.microsoft.com/office/drawing/2014/main" id="{73376745-13C7-474F-8A59-48337F2ACB40}"/>
              </a:ext>
            </a:extLst>
          </p:cNvPr>
          <p:cNvSpPr txBox="1">
            <a:spLocks/>
          </p:cNvSpPr>
          <p:nvPr/>
        </p:nvSpPr>
        <p:spPr>
          <a:xfrm>
            <a:off x="7709941" y="3469778"/>
            <a:ext cx="2313384"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Without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3" name="Text Placeholder 4">
            <a:extLst>
              <a:ext uri="{FF2B5EF4-FFF2-40B4-BE49-F238E27FC236}">
                <a16:creationId xmlns:a16="http://schemas.microsoft.com/office/drawing/2014/main" id="{4C47ABEB-8C28-53CC-C903-6C08B4870F81}"/>
              </a:ext>
            </a:extLst>
          </p:cNvPr>
          <p:cNvSpPr txBox="1">
            <a:spLocks/>
          </p:cNvSpPr>
          <p:nvPr/>
        </p:nvSpPr>
        <p:spPr>
          <a:xfrm>
            <a:off x="584201" y="6371694"/>
            <a:ext cx="10790936" cy="447675"/>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50"/>
              </a:spcBef>
              <a:spcAft>
                <a:spcPts val="750"/>
              </a:spcAft>
            </a:pPr>
            <a:r>
              <a:rPr lang="en-US" sz="1400" b="0" dirty="0" err="1">
                <a:latin typeface="Segoe Sans Text" pitchFamily="2" charset="0"/>
                <a:cs typeface="Segoe Sans Text" pitchFamily="2" charset="0"/>
              </a:rPr>
              <a:t>az</a:t>
            </a:r>
            <a:r>
              <a:rPr lang="en-US" sz="1400" b="0" dirty="0">
                <a:latin typeface="Segoe Sans Text" pitchFamily="2" charset="0"/>
                <a:cs typeface="Segoe Sans Text" pitchFamily="2" charset="0"/>
              </a:rPr>
              <a:t> </a:t>
            </a:r>
            <a:r>
              <a:rPr lang="en-US" sz="1400" b="0" dirty="0" err="1">
                <a:latin typeface="Segoe Sans Text" pitchFamily="2" charset="0"/>
                <a:cs typeface="Segoe Sans Text" pitchFamily="2" charset="0"/>
              </a:rPr>
              <a:t>aks</a:t>
            </a:r>
            <a:r>
              <a:rPr lang="en-US" sz="1400" b="0" dirty="0">
                <a:latin typeface="Segoe Sans Text" pitchFamily="2" charset="0"/>
                <a:cs typeface="Segoe Sans Text" pitchFamily="2" charset="0"/>
              </a:rPr>
              <a:t> update --resource-group &lt;RG_NAME&gt; --name &lt;AKS_NAME&gt;--enable-</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a:t>
            </a:r>
            <a:r>
              <a:rPr lang="en-US" sz="1400" b="0" dirty="0" err="1">
                <a:latin typeface="Segoe Sans Text" pitchFamily="2" charset="0"/>
                <a:cs typeface="Segoe Sans Text" pitchFamily="2" charset="0"/>
              </a:rPr>
              <a:t>datapath</a:t>
            </a:r>
            <a:r>
              <a:rPr lang="en-US" sz="1400" b="0" dirty="0">
                <a:latin typeface="Segoe Sans Text" pitchFamily="2" charset="0"/>
                <a:cs typeface="Segoe Sans Text" pitchFamily="2" charset="0"/>
              </a:rPr>
              <a:t>-acceleration-mode NONE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-transit-encryption-type 'WireGuard'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-advanced-</a:t>
            </a:r>
            <a:r>
              <a:rPr lang="en-US" sz="1400" b="0" dirty="0" err="1">
                <a:latin typeface="Segoe Sans Text" pitchFamily="2" charset="0"/>
                <a:cs typeface="Segoe Sans Text" pitchFamily="2" charset="0"/>
              </a:rPr>
              <a:t>networkpolicies</a:t>
            </a:r>
            <a:r>
              <a:rPr lang="en-US" sz="1400" b="0" dirty="0">
                <a:latin typeface="Segoe Sans Text" pitchFamily="2" charset="0"/>
                <a:cs typeface="Segoe Sans Text" pitchFamily="2" charset="0"/>
              </a:rPr>
              <a:t> 'L7'</a:t>
            </a:r>
          </a:p>
        </p:txBody>
      </p:sp>
    </p:spTree>
    <p:extLst>
      <p:ext uri="{BB962C8B-B14F-4D97-AF65-F5344CB8AC3E}">
        <p14:creationId xmlns:p14="http://schemas.microsoft.com/office/powerpoint/2010/main" val="21821561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6DD67E1-F1CC-866C-4E91-A5693A0D94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5EDD4A-B063-92A7-ABAA-AD1DA1C876A5}"/>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05F72D2F-65B7-6C62-1B2C-5516CC41DE47}"/>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6 - Continue</a:t>
            </a:r>
            <a:endParaRPr lang="en-US" dirty="0">
              <a:solidFill>
                <a:schemeClr val="tx1"/>
              </a:solidFill>
            </a:endParaRPr>
          </a:p>
        </p:txBody>
      </p:sp>
      <p:sp>
        <p:nvSpPr>
          <p:cNvPr id="11" name="Text Placeholder 3">
            <a:extLst>
              <a:ext uri="{FF2B5EF4-FFF2-40B4-BE49-F238E27FC236}">
                <a16:creationId xmlns:a16="http://schemas.microsoft.com/office/drawing/2014/main" id="{67F516C2-BBBC-E386-F8EF-760C36A5FDD3}"/>
              </a:ext>
            </a:extLst>
          </p:cNvPr>
          <p:cNvSpPr txBox="1">
            <a:spLocks/>
          </p:cNvSpPr>
          <p:nvPr/>
        </p:nvSpPr>
        <p:spPr>
          <a:xfrm>
            <a:off x="1964232" y="2491878"/>
            <a:ext cx="1732359"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2" name="Text Placeholder 3">
            <a:extLst>
              <a:ext uri="{FF2B5EF4-FFF2-40B4-BE49-F238E27FC236}">
                <a16:creationId xmlns:a16="http://schemas.microsoft.com/office/drawing/2014/main" id="{95F7AD89-00F4-4E2D-F8AB-7E43DD0B6598}"/>
              </a:ext>
            </a:extLst>
          </p:cNvPr>
          <p:cNvSpPr txBox="1">
            <a:spLocks/>
          </p:cNvSpPr>
          <p:nvPr/>
        </p:nvSpPr>
        <p:spPr>
          <a:xfrm>
            <a:off x="7693175" y="2529978"/>
            <a:ext cx="2313384"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Without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3" name="Text Placeholder 3">
            <a:extLst>
              <a:ext uri="{FF2B5EF4-FFF2-40B4-BE49-F238E27FC236}">
                <a16:creationId xmlns:a16="http://schemas.microsoft.com/office/drawing/2014/main" id="{6682EABD-541A-F7FB-0306-CB7DB9358BE2}"/>
              </a:ext>
            </a:extLst>
          </p:cNvPr>
          <p:cNvSpPr txBox="1">
            <a:spLocks/>
          </p:cNvSpPr>
          <p:nvPr/>
        </p:nvSpPr>
        <p:spPr>
          <a:xfrm>
            <a:off x="4197500" y="1440716"/>
            <a:ext cx="3495675"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3200" dirty="0">
                <a:solidFill>
                  <a:schemeClr val="tx1"/>
                </a:solidFill>
                <a:latin typeface="Segoe UI Light" panose="020B0502040204020203" pitchFamily="34" charset="0"/>
                <a:cs typeface="Segoe UI Light" panose="020B0502040204020203" pitchFamily="34" charset="0"/>
              </a:rPr>
              <a:t>Without WireGuard</a:t>
            </a:r>
            <a:endParaRPr lang="en-US" sz="3200" dirty="0">
              <a:solidFill>
                <a:schemeClr val="tx1"/>
              </a:solidFill>
              <a:latin typeface="Segoe UI Light" panose="020B0502040204020203" pitchFamily="34" charset="0"/>
              <a:cs typeface="Segoe UI Light" panose="020B0502040204020203"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8C9699CE-4926-6992-8B85-65170E49E511}"/>
              </a:ext>
            </a:extLst>
          </p:cNvPr>
          <p:cNvPicPr>
            <a:picLocks noChangeAspect="1"/>
          </p:cNvPicPr>
          <p:nvPr/>
        </p:nvPicPr>
        <p:blipFill>
          <a:blip r:embed="rId3"/>
          <a:stretch>
            <a:fillRect/>
          </a:stretch>
        </p:blipFill>
        <p:spPr>
          <a:xfrm>
            <a:off x="6096000" y="2994989"/>
            <a:ext cx="5925773" cy="2016125"/>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E64393EB-F7EF-2AAC-C97C-1D7E83DD9E31}"/>
              </a:ext>
            </a:extLst>
          </p:cNvPr>
          <p:cNvPicPr>
            <a:picLocks noChangeAspect="1"/>
          </p:cNvPicPr>
          <p:nvPr/>
        </p:nvPicPr>
        <p:blipFill>
          <a:blip r:embed="rId4"/>
          <a:stretch>
            <a:fillRect/>
          </a:stretch>
        </p:blipFill>
        <p:spPr>
          <a:xfrm>
            <a:off x="76714" y="2994989"/>
            <a:ext cx="5925773" cy="2016125"/>
          </a:xfrm>
          <a:prstGeom prst="rect">
            <a:avLst/>
          </a:prstGeom>
        </p:spPr>
      </p:pic>
      <p:sp>
        <p:nvSpPr>
          <p:cNvPr id="17" name="Text Placeholder 3">
            <a:extLst>
              <a:ext uri="{FF2B5EF4-FFF2-40B4-BE49-F238E27FC236}">
                <a16:creationId xmlns:a16="http://schemas.microsoft.com/office/drawing/2014/main" id="{E6F837B9-E992-DF3D-6856-D8419162ADBB}"/>
              </a:ext>
            </a:extLst>
          </p:cNvPr>
          <p:cNvSpPr txBox="1">
            <a:spLocks/>
          </p:cNvSpPr>
          <p:nvPr/>
        </p:nvSpPr>
        <p:spPr>
          <a:xfrm>
            <a:off x="3886424" y="5867870"/>
            <a:ext cx="4232125"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solidFill>
                <a:latin typeface="Segoe UI Light" panose="020B0502040204020203" pitchFamily="34" charset="0"/>
                <a:cs typeface="Segoe UI Light" panose="020B0502040204020203" pitchFamily="34" charset="0"/>
              </a:rPr>
              <a:t>31% higher throughput</a:t>
            </a:r>
          </a:p>
        </p:txBody>
      </p:sp>
    </p:spTree>
    <p:extLst>
      <p:ext uri="{BB962C8B-B14F-4D97-AF65-F5344CB8AC3E}">
        <p14:creationId xmlns:p14="http://schemas.microsoft.com/office/powerpoint/2010/main" val="1560321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2EAE-C2CD-A834-8C63-172E540F1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8E5ED-D6B1-68A5-9AF4-039192E4A88C}"/>
              </a:ext>
            </a:extLst>
          </p:cNvPr>
          <p:cNvSpPr>
            <a:spLocks noGrp="1"/>
          </p:cNvSpPr>
          <p:nvPr>
            <p:ph type="title"/>
          </p:nvPr>
        </p:nvSpPr>
        <p:spPr>
          <a:xfrm>
            <a:off x="585216" y="2976817"/>
            <a:ext cx="6688420" cy="557589"/>
          </a:xfrm>
        </p:spPr>
        <p:txBody>
          <a:bodyPr/>
          <a:lstStyle/>
          <a:p>
            <a:r>
              <a:rPr lang="en-US" dirty="0"/>
              <a:t>Thanks!</a:t>
            </a:r>
          </a:p>
        </p:txBody>
      </p:sp>
    </p:spTree>
    <p:extLst>
      <p:ext uri="{BB962C8B-B14F-4D97-AF65-F5344CB8AC3E}">
        <p14:creationId xmlns:p14="http://schemas.microsoft.com/office/powerpoint/2010/main" val="7361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7B8CD52-D990-80F0-FBCF-382E0E1B303F}"/>
              </a:ext>
            </a:extLst>
          </p:cNvPr>
          <p:cNvSpPr>
            <a:spLocks noGrp="1"/>
          </p:cNvSpPr>
          <p:nvPr>
            <p:ph type="title"/>
          </p:nvPr>
        </p:nvSpPr>
        <p:spPr/>
        <p:txBody>
          <a:bodyPr>
            <a:normAutofit fontScale="90000"/>
          </a:bodyPr>
          <a:lstStyle/>
          <a:p>
            <a:r>
              <a:rPr lang="en-US" sz="4400" b="1"/>
              <a:t>Advanced Container Network Services </a:t>
            </a:r>
            <a:br>
              <a:rPr lang="en-US" sz="4400" b="1" dirty="0"/>
            </a:br>
            <a:endParaRPr lang="en-US" dirty="0"/>
          </a:p>
        </p:txBody>
      </p:sp>
      <p:sp>
        <p:nvSpPr>
          <p:cNvPr id="12" name="Picture Placeholder 11">
            <a:extLst>
              <a:ext uri="{FF2B5EF4-FFF2-40B4-BE49-F238E27FC236}">
                <a16:creationId xmlns:a16="http://schemas.microsoft.com/office/drawing/2014/main" id="{2F24474F-ABC8-8922-53DA-570AE056DB2B}"/>
              </a:ext>
            </a:extLst>
          </p:cNvPr>
          <p:cNvSpPr>
            <a:spLocks noGrp="1"/>
          </p:cNvSpPr>
          <p:nvPr>
            <p:ph type="pic" sz="quarter" idx="13"/>
          </p:nvPr>
        </p:nvSpPr>
        <p:spPr/>
        <p:txBody>
          <a:bodyPr/>
          <a:lstStyle/>
          <a:p>
            <a:r>
              <a:rPr lang="en-US"/>
              <a:t> </a:t>
            </a:r>
          </a:p>
        </p:txBody>
      </p:sp>
      <p:sp>
        <p:nvSpPr>
          <p:cNvPr id="13" name="Text Placeholder 12">
            <a:extLst>
              <a:ext uri="{FF2B5EF4-FFF2-40B4-BE49-F238E27FC236}">
                <a16:creationId xmlns:a16="http://schemas.microsoft.com/office/drawing/2014/main" id="{C937CECC-8987-FDE9-4036-193458DAA46A}"/>
              </a:ext>
            </a:extLst>
          </p:cNvPr>
          <p:cNvSpPr>
            <a:spLocks noGrp="1"/>
          </p:cNvSpPr>
          <p:nvPr>
            <p:ph type="body" sz="quarter" idx="16"/>
          </p:nvPr>
        </p:nvSpPr>
        <p:spPr/>
        <p:txBody>
          <a:bodyPr/>
          <a:lstStyle/>
          <a:p>
            <a:r>
              <a:rPr lang="en-US" cap="none" spc="50" baseline="0" dirty="0">
                <a:ln w="0"/>
                <a:effectLst>
                  <a:innerShdw blurRad="63500" dist="50800" dir="13500000">
                    <a:srgbClr val="000000">
                      <a:alpha val="50000"/>
                    </a:srgbClr>
                  </a:innerShdw>
                </a:effectLst>
              </a:rPr>
              <a:t>Deep Traffic Insights</a:t>
            </a:r>
            <a:endParaRPr lang="en-US" cap="none" spc="50" dirty="0">
              <a:ln w="0"/>
              <a:effectLst>
                <a:innerShdw blurRad="63500" dist="50800" dir="13500000">
                  <a:srgbClr val="000000">
                    <a:alpha val="50000"/>
                  </a:srgbClr>
                </a:innerShdw>
              </a:effectLst>
            </a:endParaRPr>
          </a:p>
        </p:txBody>
      </p:sp>
      <p:sp>
        <p:nvSpPr>
          <p:cNvPr id="16" name="Picture Placeholder 15">
            <a:extLst>
              <a:ext uri="{FF2B5EF4-FFF2-40B4-BE49-F238E27FC236}">
                <a16:creationId xmlns:a16="http://schemas.microsoft.com/office/drawing/2014/main" id="{F08F70C2-3E89-8C41-DA4A-2E8D80DA014A}"/>
              </a:ext>
            </a:extLst>
          </p:cNvPr>
          <p:cNvSpPr>
            <a:spLocks noGrp="1"/>
          </p:cNvSpPr>
          <p:nvPr>
            <p:ph type="pic" sz="quarter" idx="19"/>
          </p:nvPr>
        </p:nvSpPr>
        <p:spPr/>
        <p:txBody>
          <a:bodyPr/>
          <a:lstStyle/>
          <a:p>
            <a:r>
              <a:rPr lang="en-US"/>
              <a:t> </a:t>
            </a:r>
          </a:p>
        </p:txBody>
      </p:sp>
      <p:sp>
        <p:nvSpPr>
          <p:cNvPr id="14" name="Text Placeholder 13">
            <a:extLst>
              <a:ext uri="{FF2B5EF4-FFF2-40B4-BE49-F238E27FC236}">
                <a16:creationId xmlns:a16="http://schemas.microsoft.com/office/drawing/2014/main" id="{2AB0A470-5684-B740-AF48-1743B8F62167}"/>
              </a:ext>
            </a:extLst>
          </p:cNvPr>
          <p:cNvSpPr>
            <a:spLocks noGrp="1"/>
          </p:cNvSpPr>
          <p:nvPr>
            <p:ph type="body" sz="quarter" idx="17"/>
          </p:nvPr>
        </p:nvSpPr>
        <p:spPr/>
        <p:txBody>
          <a:bodyPr/>
          <a:lstStyle/>
          <a:p>
            <a:r>
              <a:rPr lang="en-US" cap="none" spc="50" baseline="0" dirty="0">
                <a:ln w="0"/>
                <a:effectLst>
                  <a:innerShdw blurRad="63500" dist="50800" dir="13500000">
                    <a:srgbClr val="000000">
                      <a:alpha val="50000"/>
                    </a:srgbClr>
                  </a:innerShdw>
                </a:effectLst>
              </a:rPr>
              <a:t>L4 Connection Metrics</a:t>
            </a:r>
            <a:endParaRPr lang="en-US" cap="none" spc="50" dirty="0">
              <a:ln w="0"/>
              <a:effectLst>
                <a:innerShdw blurRad="63500" dist="50800" dir="13500000">
                  <a:srgbClr val="000000">
                    <a:alpha val="50000"/>
                  </a:srgbClr>
                </a:innerShdw>
              </a:effectLst>
            </a:endParaRPr>
          </a:p>
        </p:txBody>
      </p:sp>
      <p:sp>
        <p:nvSpPr>
          <p:cNvPr id="17" name="Picture Placeholder 16">
            <a:extLst>
              <a:ext uri="{FF2B5EF4-FFF2-40B4-BE49-F238E27FC236}">
                <a16:creationId xmlns:a16="http://schemas.microsoft.com/office/drawing/2014/main" id="{4A38767E-02C5-2375-C4CA-976E3E772F84}"/>
              </a:ext>
            </a:extLst>
          </p:cNvPr>
          <p:cNvSpPr>
            <a:spLocks noGrp="1"/>
          </p:cNvSpPr>
          <p:nvPr>
            <p:ph type="pic" sz="quarter" idx="20"/>
          </p:nvPr>
        </p:nvSpPr>
        <p:spPr/>
        <p:txBody>
          <a:bodyPr/>
          <a:lstStyle/>
          <a:p>
            <a:r>
              <a:rPr lang="en-US"/>
              <a:t> </a:t>
            </a:r>
          </a:p>
        </p:txBody>
      </p:sp>
      <p:sp>
        <p:nvSpPr>
          <p:cNvPr id="15" name="Text Placeholder 14">
            <a:extLst>
              <a:ext uri="{FF2B5EF4-FFF2-40B4-BE49-F238E27FC236}">
                <a16:creationId xmlns:a16="http://schemas.microsoft.com/office/drawing/2014/main" id="{FE1BBFFA-35AA-6D40-41E7-BC44CCF40E2C}"/>
              </a:ext>
            </a:extLst>
          </p:cNvPr>
          <p:cNvSpPr>
            <a:spLocks noGrp="1"/>
          </p:cNvSpPr>
          <p:nvPr>
            <p:ph type="body" sz="quarter" idx="18"/>
          </p:nvPr>
        </p:nvSpPr>
        <p:spPr/>
        <p:txBody>
          <a:bodyPr/>
          <a:lstStyle/>
          <a:p>
            <a:r>
              <a:rPr lang="en-US" cap="none" spc="50" baseline="0" dirty="0">
                <a:ln w="0"/>
                <a:effectLst>
                  <a:innerShdw blurRad="63500" dist="50800" dir="13500000">
                    <a:srgbClr val="000000">
                      <a:alpha val="50000"/>
                    </a:srgbClr>
                  </a:innerShdw>
                </a:effectLst>
              </a:rPr>
              <a:t>DNS</a:t>
            </a:r>
            <a:endParaRPr lang="en-US" dirty="0"/>
          </a:p>
        </p:txBody>
      </p:sp>
      <p:sp>
        <p:nvSpPr>
          <p:cNvPr id="19" name="Text Placeholder 18">
            <a:extLst>
              <a:ext uri="{FF2B5EF4-FFF2-40B4-BE49-F238E27FC236}">
                <a16:creationId xmlns:a16="http://schemas.microsoft.com/office/drawing/2014/main" id="{23C3C377-2230-AB9C-95C1-944FAAF1A8E6}"/>
              </a:ext>
            </a:extLst>
          </p:cNvPr>
          <p:cNvSpPr>
            <a:spLocks noGrp="1"/>
          </p:cNvSpPr>
          <p:nvPr>
            <p:ph type="body" sz="quarter" idx="22"/>
          </p:nvPr>
        </p:nvSpPr>
        <p:spPr>
          <a:xfrm>
            <a:off x="7548118" y="4235450"/>
            <a:ext cx="1621700" cy="407535"/>
          </a:xfrm>
        </p:spPr>
        <p:txBody>
          <a:bodyPr vert="horz" lIns="91440" tIns="45720" rIns="91440" bIns="45720" rtlCol="0" anchor="t">
            <a:normAutofit/>
          </a:bodyPr>
          <a:lstStyle/>
          <a:p>
            <a:r>
              <a:rPr lang="en-US" dirty="0"/>
              <a:t>FQDN Filtering</a:t>
            </a:r>
          </a:p>
          <a:p>
            <a:endParaRPr lang="en-US" dirty="0"/>
          </a:p>
        </p:txBody>
      </p:sp>
      <p:sp>
        <p:nvSpPr>
          <p:cNvPr id="20" name="Picture Placeholder 19">
            <a:extLst>
              <a:ext uri="{FF2B5EF4-FFF2-40B4-BE49-F238E27FC236}">
                <a16:creationId xmlns:a16="http://schemas.microsoft.com/office/drawing/2014/main" id="{3FA86181-3C26-7C01-3041-31F5D10F9048}"/>
              </a:ext>
            </a:extLst>
          </p:cNvPr>
          <p:cNvSpPr>
            <a:spLocks noGrp="1"/>
          </p:cNvSpPr>
          <p:nvPr>
            <p:ph type="pic" sz="quarter" idx="23"/>
          </p:nvPr>
        </p:nvSpPr>
        <p:spPr/>
        <p:txBody>
          <a:bodyPr/>
          <a:lstStyle/>
          <a:p>
            <a:r>
              <a:rPr lang="en-US"/>
              <a:t> </a:t>
            </a:r>
          </a:p>
        </p:txBody>
      </p:sp>
      <p:sp>
        <p:nvSpPr>
          <p:cNvPr id="21" name="Text Placeholder 20">
            <a:extLst>
              <a:ext uri="{FF2B5EF4-FFF2-40B4-BE49-F238E27FC236}">
                <a16:creationId xmlns:a16="http://schemas.microsoft.com/office/drawing/2014/main" id="{BA4BF4DC-EE19-D2CC-C9A6-03CC6FCEDDD7}"/>
              </a:ext>
            </a:extLst>
          </p:cNvPr>
          <p:cNvSpPr>
            <a:spLocks noGrp="1"/>
          </p:cNvSpPr>
          <p:nvPr>
            <p:ph type="body" sz="quarter" idx="24"/>
          </p:nvPr>
        </p:nvSpPr>
        <p:spPr>
          <a:xfrm>
            <a:off x="9869423" y="4235450"/>
            <a:ext cx="1737360" cy="553998"/>
          </a:xfrm>
        </p:spPr>
        <p:txBody>
          <a:bodyPr>
            <a:normAutofit lnSpcReduction="10000"/>
          </a:bodyPr>
          <a:lstStyle/>
          <a:p>
            <a:r>
              <a:rPr lang="en-US" dirty="0"/>
              <a:t>Network Flow logs</a:t>
            </a:r>
          </a:p>
        </p:txBody>
      </p:sp>
      <p:sp>
        <p:nvSpPr>
          <p:cNvPr id="23" name="Rectangle 22" descr="Bar chart">
            <a:extLst>
              <a:ext uri="{FF2B5EF4-FFF2-40B4-BE49-F238E27FC236}">
                <a16:creationId xmlns:a16="http://schemas.microsoft.com/office/drawing/2014/main" id="{739D9876-B668-7BAB-D0F1-0C5B988A12C0}"/>
              </a:ext>
            </a:extLst>
          </p:cNvPr>
          <p:cNvSpPr/>
          <p:nvPr/>
        </p:nvSpPr>
        <p:spPr>
          <a:xfrm>
            <a:off x="886515" y="2695686"/>
            <a:ext cx="1063308" cy="10654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4" name="Rectangle 23" descr="Gauge">
            <a:extLst>
              <a:ext uri="{FF2B5EF4-FFF2-40B4-BE49-F238E27FC236}">
                <a16:creationId xmlns:a16="http://schemas.microsoft.com/office/drawing/2014/main" id="{BBBAB0CC-45A9-A02A-3EEB-BBBF1C6DB936}"/>
              </a:ext>
            </a:extLst>
          </p:cNvPr>
          <p:cNvSpPr/>
          <p:nvPr/>
        </p:nvSpPr>
        <p:spPr>
          <a:xfrm>
            <a:off x="3223204" y="2548180"/>
            <a:ext cx="1075067" cy="108921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5" name="Rectangle 24" descr="Computer">
            <a:extLst>
              <a:ext uri="{FF2B5EF4-FFF2-40B4-BE49-F238E27FC236}">
                <a16:creationId xmlns:a16="http://schemas.microsoft.com/office/drawing/2014/main" id="{D4C79144-8A95-AB41-33F7-D64895AAF183}"/>
              </a:ext>
            </a:extLst>
          </p:cNvPr>
          <p:cNvSpPr/>
          <p:nvPr/>
        </p:nvSpPr>
        <p:spPr>
          <a:xfrm>
            <a:off x="5599905" y="2641898"/>
            <a:ext cx="978741" cy="10654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6" name="Rectangle 25" descr="Laptop">
            <a:extLst>
              <a:ext uri="{FF2B5EF4-FFF2-40B4-BE49-F238E27FC236}">
                <a16:creationId xmlns:a16="http://schemas.microsoft.com/office/drawing/2014/main" id="{B3270C68-A06B-EB22-7EA1-07ABCDACA57B}"/>
              </a:ext>
            </a:extLst>
          </p:cNvPr>
          <p:cNvSpPr/>
          <p:nvPr/>
        </p:nvSpPr>
        <p:spPr>
          <a:xfrm>
            <a:off x="7835805" y="2648622"/>
            <a:ext cx="1106489" cy="106549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7" name="Rectangle 26" descr="Database">
            <a:extLst>
              <a:ext uri="{FF2B5EF4-FFF2-40B4-BE49-F238E27FC236}">
                <a16:creationId xmlns:a16="http://schemas.microsoft.com/office/drawing/2014/main" id="{DCE9ACB0-F8A7-DE36-0AE8-59EE52A1B428}"/>
              </a:ext>
            </a:extLst>
          </p:cNvPr>
          <p:cNvSpPr/>
          <p:nvPr/>
        </p:nvSpPr>
        <p:spPr>
          <a:xfrm>
            <a:off x="10252781" y="2641898"/>
            <a:ext cx="1005636" cy="10722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8" name="TextBox 27">
            <a:extLst>
              <a:ext uri="{FF2B5EF4-FFF2-40B4-BE49-F238E27FC236}">
                <a16:creationId xmlns:a16="http://schemas.microsoft.com/office/drawing/2014/main" id="{53780751-F63B-C03C-D874-2380D7D2C75A}"/>
              </a:ext>
            </a:extLst>
          </p:cNvPr>
          <p:cNvSpPr txBox="1"/>
          <p:nvPr/>
        </p:nvSpPr>
        <p:spPr>
          <a:xfrm>
            <a:off x="4526237" y="5033092"/>
            <a:ext cx="296663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And more..</a:t>
            </a:r>
          </a:p>
        </p:txBody>
      </p:sp>
      <p:sp>
        <p:nvSpPr>
          <p:cNvPr id="7" name="Picture Placeholder 6">
            <a:extLst>
              <a:ext uri="{FF2B5EF4-FFF2-40B4-BE49-F238E27FC236}">
                <a16:creationId xmlns:a16="http://schemas.microsoft.com/office/drawing/2014/main" id="{CD249C1F-6053-1BEC-5214-7647316D905C}"/>
              </a:ext>
            </a:extLst>
          </p:cNvPr>
          <p:cNvSpPr>
            <a:spLocks noGrp="1"/>
          </p:cNvSpPr>
          <p:nvPr>
            <p:ph type="pic" sz="quarter" idx="21"/>
          </p:nvPr>
        </p:nvSpPr>
        <p:spPr/>
        <p:txBody>
          <a:bodyPr/>
          <a:lstStyle/>
          <a:p>
            <a:endParaRPr lang="en-IL" dirty="0"/>
          </a:p>
        </p:txBody>
      </p:sp>
      <p:pic>
        <p:nvPicPr>
          <p:cNvPr id="3" name="Picture 2">
            <a:extLst>
              <a:ext uri="{FF2B5EF4-FFF2-40B4-BE49-F238E27FC236}">
                <a16:creationId xmlns:a16="http://schemas.microsoft.com/office/drawing/2014/main" id="{CE4E9FE3-F88B-E9C9-7FF5-C1C61F16F99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flipH="1">
            <a:off x="7492875" y="2449075"/>
            <a:ext cx="1847845" cy="1512551"/>
          </a:xfrm>
          <a:prstGeom prst="rect">
            <a:avLst/>
          </a:prstGeom>
        </p:spPr>
      </p:pic>
      <p:sp>
        <p:nvSpPr>
          <p:cNvPr id="2" name="TextBox 1">
            <a:extLst>
              <a:ext uri="{FF2B5EF4-FFF2-40B4-BE49-F238E27FC236}">
                <a16:creationId xmlns:a16="http://schemas.microsoft.com/office/drawing/2014/main" id="{AD2B318E-02C6-C80D-33B9-3B5EF8C96325}"/>
              </a:ext>
            </a:extLst>
          </p:cNvPr>
          <p:cNvSpPr txBox="1"/>
          <p:nvPr/>
        </p:nvSpPr>
        <p:spPr>
          <a:xfrm>
            <a:off x="4131609" y="6269037"/>
            <a:ext cx="3451751" cy="400110"/>
          </a:xfrm>
          <a:prstGeom prst="rect">
            <a:avLst/>
          </a:prstGeom>
          <a:noFill/>
        </p:spPr>
        <p:txBody>
          <a:bodyPr wrap="square" lIns="91440" tIns="45720" rIns="91440" bIns="45720" rtlCol="0" anchor="t">
            <a:spAutoFit/>
          </a:bodyPr>
          <a:lstStyle/>
          <a:p>
            <a:pPr lvl="0">
              <a:defRPr/>
            </a:pPr>
            <a:r>
              <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Powered by eBPF</a:t>
            </a:r>
            <a:r>
              <a:rPr lang="en-US" sz="2000" b="1" dirty="0">
                <a:solidFill>
                  <a:prstClr val="black"/>
                </a:solidFill>
                <a:latin typeface="Segoe UI Light" panose="020B0502040204020203" pitchFamily="34" charset="0"/>
                <a:cs typeface="Segoe UI Light" panose="020B0502040204020203" pitchFamily="34" charset="0"/>
              </a:rPr>
              <a:t> technology</a:t>
            </a:r>
            <a:endPar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403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0DE5EA-8392-B84A-DB34-1AD0C0BB05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128A8-B36E-6B09-6813-900118DB4399}"/>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3" name="Footer Placeholder 2">
            <a:extLst>
              <a:ext uri="{FF2B5EF4-FFF2-40B4-BE49-F238E27FC236}">
                <a16:creationId xmlns:a16="http://schemas.microsoft.com/office/drawing/2014/main" id="{BEA3ACC4-4FE2-A3E4-C18E-1992F938DD17}"/>
              </a:ext>
            </a:extLst>
          </p:cNvPr>
          <p:cNvSpPr>
            <a:spLocks noGrp="1"/>
          </p:cNvSpPr>
          <p:nvPr>
            <p:ph type="ftr" sz="quarter" idx="12"/>
          </p:nvPr>
        </p:nvSpPr>
        <p:spPr>
          <a:xfrm>
            <a:off x="584200" y="6477356"/>
            <a:ext cx="4114800" cy="123111"/>
          </a:xfrm>
        </p:spPr>
        <p:txBody>
          <a:bodyPr anchor="ctr">
            <a:normAutofit fontScale="25000" lnSpcReduction="2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Variable Small Light" pitchFamily="2" charset="0"/>
                <a:ea typeface="+mn-ea"/>
                <a:cs typeface="+mn-cs"/>
              </a:rPr>
              <a:t>Microsoft Confidential</a:t>
            </a:r>
          </a:p>
        </p:txBody>
      </p:sp>
      <p:sp>
        <p:nvSpPr>
          <p:cNvPr id="4" name="Text Placeholder 3">
            <a:extLst>
              <a:ext uri="{FF2B5EF4-FFF2-40B4-BE49-F238E27FC236}">
                <a16:creationId xmlns:a16="http://schemas.microsoft.com/office/drawing/2014/main" id="{51DF781F-2D80-C2F5-99D7-F640F9F31F07}"/>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a:solidFill>
                  <a:schemeClr val="tx1"/>
                </a:solidFill>
              </a:rPr>
              <a:t>eBPF-Powered Observability with Retina</a:t>
            </a:r>
            <a:endParaRPr lang="en-US">
              <a:solidFill>
                <a:schemeClr val="tx1"/>
              </a:solidFill>
            </a:endParaRPr>
          </a:p>
        </p:txBody>
      </p:sp>
      <p:sp>
        <p:nvSpPr>
          <p:cNvPr id="5" name="Text Placeholder 4">
            <a:extLst>
              <a:ext uri="{FF2B5EF4-FFF2-40B4-BE49-F238E27FC236}">
                <a16:creationId xmlns:a16="http://schemas.microsoft.com/office/drawing/2014/main" id="{69127BF2-08A8-73A0-4410-8CF7B7E5BAD5}"/>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t>What is </a:t>
            </a:r>
            <a:r>
              <a:rPr lang="en-GB" b="0" dirty="0" err="1"/>
              <a:t>eBPF</a:t>
            </a:r>
            <a:r>
              <a:rPr lang="en-GB" b="0" dirty="0"/>
              <a:t>?</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A Linux kernel technology that allows safe and efficient execution of custom code within the kernel.</a:t>
            </a:r>
          </a:p>
          <a:p>
            <a:pPr marL="342900" indent="-342900">
              <a:spcBef>
                <a:spcPts val="750"/>
              </a:spcBef>
              <a:spcAft>
                <a:spcPts val="750"/>
              </a:spcAft>
              <a:buFont typeface="Arial" panose="020B0604020202020204" pitchFamily="34" charset="0"/>
              <a:buChar char="•"/>
            </a:pPr>
            <a:r>
              <a:rPr lang="en-GB" b="0" dirty="0" err="1">
                <a:latin typeface="Segoe Sans Text Semilight" pitchFamily="2" charset="0"/>
                <a:cs typeface="Segoe Sans Text Semilight" pitchFamily="2" charset="0"/>
              </a:rPr>
              <a:t>eBPF</a:t>
            </a:r>
            <a:r>
              <a:rPr lang="en-GB" b="0" dirty="0">
                <a:latin typeface="Segoe Sans Text Semilight" pitchFamily="2" charset="0"/>
                <a:cs typeface="Segoe Sans Text Semilight" pitchFamily="2" charset="0"/>
              </a:rPr>
              <a:t> programs run directly in the Linux kernel, providing deep observability without context-switching overhead.</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Coming to Windows soon </a:t>
            </a:r>
          </a:p>
          <a:p>
            <a:pPr>
              <a:spcBef>
                <a:spcPts val="750"/>
              </a:spcBef>
              <a:spcAft>
                <a:spcPts val="750"/>
              </a:spcAft>
            </a:pPr>
            <a:r>
              <a:rPr lang="en-GB" b="0" dirty="0"/>
              <a:t>Why </a:t>
            </a:r>
            <a:r>
              <a:rPr lang="en-GB" b="0" dirty="0" err="1"/>
              <a:t>eBPF</a:t>
            </a:r>
            <a:r>
              <a:rPr lang="en-GB" b="0" dirty="0"/>
              <a:t> is Ideal for Cloud-Native Environments?</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Low Overhead</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Granular Visibility</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Security &amp; Isolation</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Scalability</a:t>
            </a: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p:txBody>
      </p:sp>
      <p:pic>
        <p:nvPicPr>
          <p:cNvPr id="3076" name="Picture 4" descr="eBPF">
            <a:extLst>
              <a:ext uri="{FF2B5EF4-FFF2-40B4-BE49-F238E27FC236}">
                <a16:creationId xmlns:a16="http://schemas.microsoft.com/office/drawing/2014/main" id="{0BB11D10-B89E-0058-0EAB-72F146018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256" y="4733735"/>
            <a:ext cx="3611880" cy="125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795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Observability Architecture and capabilities</a:t>
            </a:r>
          </a:p>
        </p:txBody>
      </p:sp>
      <p:sp>
        <p:nvSpPr>
          <p:cNvPr id="3" name="TextBox 2">
            <a:extLst>
              <a:ext uri="{FF2B5EF4-FFF2-40B4-BE49-F238E27FC236}">
                <a16:creationId xmlns:a16="http://schemas.microsoft.com/office/drawing/2014/main" id="{167107B6-D07B-C574-9B88-E84EA83C40E5}"/>
              </a:ext>
            </a:extLst>
          </p:cNvPr>
          <p:cNvSpPr txBox="1"/>
          <p:nvPr/>
        </p:nvSpPr>
        <p:spPr>
          <a:xfrm>
            <a:off x="224841" y="1405225"/>
            <a:ext cx="4772609" cy="329833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Power of Hubble’s control plane to both Cilium and Non-Cilium Linux data planes.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Supported on any CNI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Emits metrics into industry-standard Prometheus Metrics with Grafana visualization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C6EFB82-1B97-809B-C743-16B4E1B64B7E}"/>
              </a:ext>
            </a:extLst>
          </p:cNvPr>
          <p:cNvPicPr>
            <a:picLocks noChangeAspect="1"/>
          </p:cNvPicPr>
          <p:nvPr/>
        </p:nvPicPr>
        <p:blipFill>
          <a:blip r:embed="rId3"/>
          <a:stretch>
            <a:fillRect/>
          </a:stretch>
        </p:blipFill>
        <p:spPr>
          <a:xfrm>
            <a:off x="5931343" y="1508734"/>
            <a:ext cx="6095022" cy="4129931"/>
          </a:xfrm>
          <a:prstGeom prst="rect">
            <a:avLst/>
          </a:prstGeom>
        </p:spPr>
      </p:pic>
    </p:spTree>
    <p:extLst>
      <p:ext uri="{BB962C8B-B14F-4D97-AF65-F5344CB8AC3E}">
        <p14:creationId xmlns:p14="http://schemas.microsoft.com/office/powerpoint/2010/main" val="2959974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Service Dependency Graphs</a:t>
            </a:r>
          </a:p>
        </p:txBody>
      </p:sp>
      <p:pic>
        <p:nvPicPr>
          <p:cNvPr id="3" name="Picture 2" descr="A screenshot of a computer&#10;&#10;Description automatically generated">
            <a:extLst>
              <a:ext uri="{FF2B5EF4-FFF2-40B4-BE49-F238E27FC236}">
                <a16:creationId xmlns:a16="http://schemas.microsoft.com/office/drawing/2014/main" id="{60CAFE9C-2E03-ECDC-7677-57034C0840C4}"/>
              </a:ext>
            </a:extLst>
          </p:cNvPr>
          <p:cNvPicPr>
            <a:picLocks noChangeAspect="1"/>
          </p:cNvPicPr>
          <p:nvPr/>
        </p:nvPicPr>
        <p:blipFill>
          <a:blip r:embed="rId3"/>
          <a:stretch>
            <a:fillRect/>
          </a:stretch>
        </p:blipFill>
        <p:spPr>
          <a:xfrm>
            <a:off x="6430984" y="1585779"/>
            <a:ext cx="5610225" cy="5130165"/>
          </a:xfrm>
          <a:prstGeom prst="rect">
            <a:avLst/>
          </a:prstGeom>
        </p:spPr>
      </p:pic>
      <p:sp>
        <p:nvSpPr>
          <p:cNvPr id="4" name="TextBox 3">
            <a:extLst>
              <a:ext uri="{FF2B5EF4-FFF2-40B4-BE49-F238E27FC236}">
                <a16:creationId xmlns:a16="http://schemas.microsoft.com/office/drawing/2014/main" id="{69A399C1-315C-0610-AF7E-4DFF02D1DA97}"/>
              </a:ext>
            </a:extLst>
          </p:cNvPr>
          <p:cNvSpPr txBox="1"/>
          <p:nvPr/>
        </p:nvSpPr>
        <p:spPr>
          <a:xfrm>
            <a:off x="473521" y="1483742"/>
            <a:ext cx="5534246" cy="46166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Hubble UI for visualizing and filtering of dataflows as a service map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On-demand view of flows across the cluster.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Visually mapped insights of network flows within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rPr>
              <a:t>Supported on both Cilium and Non-Cilium clusters</a:t>
            </a:r>
          </a:p>
          <a:p>
            <a:pPr marL="0" marR="0" lvl="0" indent="0" algn="l" defTabSz="914400" rtl="0" eaLnBrk="1" fontAlgn="auto" latinLnBrk="0" hangingPunct="1">
              <a:lnSpc>
                <a:spcPct val="100000"/>
              </a:lnSpc>
              <a:spcBef>
                <a:spcPts val="0"/>
              </a:spcBef>
              <a:spcAft>
                <a:spcPts val="0"/>
              </a:spcAft>
              <a:buClrTx/>
              <a:buSzTx/>
              <a:buFont typeface=""/>
              <a:buChar char="•"/>
              <a:tabLst/>
              <a:defRPr/>
            </a:pPr>
            <a:endPar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6311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B8119-6252-1C22-56BC-1FE756618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EE885-2548-34FC-4CB5-C6D9DE1199A3}"/>
              </a:ext>
            </a:extLst>
          </p:cNvPr>
          <p:cNvSpPr>
            <a:spLocks noGrp="1"/>
          </p:cNvSpPr>
          <p:nvPr>
            <p:ph type="title"/>
          </p:nvPr>
        </p:nvSpPr>
        <p:spPr>
          <a:xfrm>
            <a:off x="588263" y="457200"/>
            <a:ext cx="11018520" cy="1169551"/>
          </a:xfrm>
        </p:spPr>
        <p:txBody>
          <a:bodyPr/>
          <a:lstStyle/>
          <a:p>
            <a:r>
              <a:rPr lang="en-US">
                <a:cs typeface="Segoe UI"/>
              </a:rPr>
              <a:t>Container Network Logs </a:t>
            </a:r>
            <a:br>
              <a:rPr lang="en-US">
                <a:cs typeface="Segoe UI"/>
              </a:rPr>
            </a:br>
            <a:r>
              <a:rPr lang="en-IE" sz="2000" i="1">
                <a:solidFill>
                  <a:schemeClr val="accent1">
                    <a:lumMod val="60000"/>
                    <a:lumOff val="40000"/>
                  </a:schemeClr>
                </a:solidFill>
              </a:rPr>
              <a:t>Visibility that Drives Action</a:t>
            </a:r>
            <a:r>
              <a:rPr lang="en-US" sz="2000" i="1">
                <a:solidFill>
                  <a:schemeClr val="accent1">
                    <a:lumMod val="60000"/>
                    <a:lumOff val="40000"/>
                  </a:schemeClr>
                </a:solidFill>
                <a:cs typeface="Segoe UI"/>
              </a:rPr>
              <a:t> </a:t>
            </a:r>
            <a:br>
              <a:rPr lang="en-US">
                <a:cs typeface="Segoe UI"/>
              </a:rPr>
            </a:br>
            <a:endParaRPr lang="en-US" sz="2000" b="1" i="1"/>
          </a:p>
        </p:txBody>
      </p:sp>
      <p:sp>
        <p:nvSpPr>
          <p:cNvPr id="3" name="Content Placeholder 2">
            <a:extLst>
              <a:ext uri="{FF2B5EF4-FFF2-40B4-BE49-F238E27FC236}">
                <a16:creationId xmlns:a16="http://schemas.microsoft.com/office/drawing/2014/main" id="{E9CAFD3F-9247-3812-99A1-77BAA75EF0E7}"/>
              </a:ext>
            </a:extLst>
          </p:cNvPr>
          <p:cNvSpPr>
            <a:spLocks noGrp="1"/>
          </p:cNvSpPr>
          <p:nvPr>
            <p:ph sz="quarter" idx="10"/>
          </p:nvPr>
        </p:nvSpPr>
        <p:spPr>
          <a:xfrm>
            <a:off x="4810539" y="1626751"/>
            <a:ext cx="7089430" cy="3157788"/>
          </a:xfrm>
        </p:spPr>
        <p:txBody>
          <a:bodyPr vert="horz" wrap="square" lIns="0" tIns="0" rIns="0" bIns="0" rtlCol="0" anchor="t">
            <a:spAutoFit/>
          </a:bodyPr>
          <a:lstStyle/>
          <a:p>
            <a:pPr marL="0" indent="0">
              <a:buNone/>
            </a:pPr>
            <a:r>
              <a:rPr lang="en-GB" sz="1800" dirty="0"/>
              <a:t>Pod level network flow logs exported to Azure monitor or BYO storage</a:t>
            </a:r>
          </a:p>
          <a:p>
            <a:pPr>
              <a:buFont typeface="Wingdings" panose="05000000000000000000" pitchFamily="2" charset="2"/>
              <a:buChar char="§"/>
            </a:pPr>
            <a:r>
              <a:rPr lang="en-GB" sz="1800" b="1" dirty="0"/>
              <a:t>Rapid Troubleshooting</a:t>
            </a:r>
            <a:r>
              <a:rPr lang="en-GB" sz="1800" dirty="0"/>
              <a:t>: Diagnose  failures, </a:t>
            </a:r>
          </a:p>
          <a:p>
            <a:pPr marL="0" indent="0" fontAlgn="base">
              <a:buNone/>
            </a:pPr>
            <a:r>
              <a:rPr lang="en-GB" sz="1800" dirty="0"/>
              <a:t>dropped packets, and misconfigurations quickly with pod-level L3–L7 insights and service maps. </a:t>
            </a:r>
          </a:p>
          <a:p>
            <a:pPr fontAlgn="base">
              <a:buFont typeface="Wingdings" panose="05000000000000000000" pitchFamily="2" charset="2"/>
              <a:buChar char="§"/>
            </a:pPr>
            <a:r>
              <a:rPr lang="en-GB" sz="1800" b="1" dirty="0"/>
              <a:t>Service maps</a:t>
            </a:r>
            <a:r>
              <a:rPr lang="en-GB" sz="1800" dirty="0"/>
              <a:t>: Visualize connectivity for quick troubleshooting</a:t>
            </a:r>
          </a:p>
          <a:p>
            <a:pPr fontAlgn="base">
              <a:buFont typeface="Wingdings" panose="05000000000000000000" pitchFamily="2" charset="2"/>
              <a:buChar char="§"/>
            </a:pPr>
            <a:r>
              <a:rPr lang="en-GB" sz="1800" b="1" dirty="0"/>
              <a:t>Compliance Made Simple</a:t>
            </a:r>
            <a:r>
              <a:rPr lang="en-GB" sz="1800" dirty="0"/>
              <a:t>: Maintain detailed traffic logs to stay audit-ready with minimal effort. </a:t>
            </a:r>
          </a:p>
          <a:p>
            <a:pPr fontAlgn="base">
              <a:buFont typeface="Wingdings" panose="05000000000000000000" pitchFamily="2" charset="2"/>
              <a:buChar char="§"/>
            </a:pPr>
            <a:r>
              <a:rPr lang="en-GB" sz="1800" b="1" dirty="0"/>
              <a:t>Cost Efficiency</a:t>
            </a:r>
            <a:r>
              <a:rPr lang="en-GB" sz="1800" dirty="0"/>
              <a:t>: Smart log filtering ensures only </a:t>
            </a:r>
          </a:p>
          <a:p>
            <a:pPr marL="0" indent="0" fontAlgn="base">
              <a:buNone/>
            </a:pPr>
            <a:r>
              <a:rPr lang="en-GB" sz="1800" dirty="0"/>
              <a:t>relevant data is collected, cutting noise and storage costs.</a:t>
            </a:r>
            <a:endParaRPr lang="en-GB" sz="1800" dirty="0">
              <a:solidFill>
                <a:srgbClr val="000000">
                  <a:lumMod val="95000"/>
                  <a:lumOff val="5000"/>
                </a:srgbClr>
              </a:solidFill>
              <a:latin typeface="Segoe UI"/>
              <a:cs typeface="Segoe UI"/>
            </a:endParaRPr>
          </a:p>
          <a:p>
            <a:pPr marL="0" indent="0" fontAlgn="base">
              <a:buNone/>
            </a:pPr>
            <a:endParaRPr lang="en-US" sz="1800" dirty="0">
              <a:solidFill>
                <a:srgbClr val="000000">
                  <a:lumMod val="95000"/>
                  <a:lumOff val="5000"/>
                </a:srgbClr>
              </a:solidFill>
              <a:latin typeface="Segoe UI"/>
              <a:cs typeface="Segoe UI"/>
            </a:endParaRPr>
          </a:p>
        </p:txBody>
      </p:sp>
      <p:sp>
        <p:nvSpPr>
          <p:cNvPr id="4" name="Rectangle: Rounded Corners 16">
            <a:extLst>
              <a:ext uri="{FF2B5EF4-FFF2-40B4-BE49-F238E27FC236}">
                <a16:creationId xmlns:a16="http://schemas.microsoft.com/office/drawing/2014/main" id="{36A04352-B7CA-7F3E-EA96-62598581B711}"/>
              </a:ext>
              <a:ext uri="{C183D7F6-B498-43B3-948B-1728B52AA6E4}">
                <adec:decorative xmlns:adec="http://schemas.microsoft.com/office/drawing/2017/decorative" val="0"/>
              </a:ext>
            </a:extLst>
          </p:cNvPr>
          <p:cNvSpPr/>
          <p:nvPr/>
        </p:nvSpPr>
        <p:spPr bwMode="auto">
          <a:xfrm>
            <a:off x="7582289" y="513476"/>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95066B41-85DD-7BF2-3CA0-AD45521F9DFD}"/>
              </a:ext>
              <a:ext uri="{C183D7F6-B498-43B3-948B-1728B52AA6E4}">
                <adec:decorative xmlns:adec="http://schemas.microsoft.com/office/drawing/2017/decorative" val="0"/>
              </a:ext>
            </a:extLst>
          </p:cNvPr>
          <p:cNvSpPr/>
          <p:nvPr/>
        </p:nvSpPr>
        <p:spPr bwMode="auto">
          <a:xfrm>
            <a:off x="2583027" y="6199239"/>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https://</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aka.ms</a:t>
            </a: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ContainerNetworkLogsDoc</a:t>
            </a:r>
            <a:endPar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endParaRPr>
          </a:p>
        </p:txBody>
      </p:sp>
      <p:pic>
        <p:nvPicPr>
          <p:cNvPr id="10" name="Picture 9">
            <a:extLst>
              <a:ext uri="{FF2B5EF4-FFF2-40B4-BE49-F238E27FC236}">
                <a16:creationId xmlns:a16="http://schemas.microsoft.com/office/drawing/2014/main" id="{BBF7E6C0-421A-B69C-C468-7E6C399C53B0}"/>
              </a:ext>
            </a:extLst>
          </p:cNvPr>
          <p:cNvPicPr>
            <a:picLocks noChangeAspect="1"/>
          </p:cNvPicPr>
          <p:nvPr/>
        </p:nvPicPr>
        <p:blipFill>
          <a:blip r:embed="rId2"/>
          <a:stretch>
            <a:fillRect/>
          </a:stretch>
        </p:blipFill>
        <p:spPr>
          <a:xfrm>
            <a:off x="588263" y="5201411"/>
            <a:ext cx="9503017" cy="88909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D502430-C2C9-9D1A-352C-E28DB1B99FB8}"/>
              </a:ext>
            </a:extLst>
          </p:cNvPr>
          <p:cNvPicPr>
            <a:picLocks noChangeAspect="1"/>
          </p:cNvPicPr>
          <p:nvPr/>
        </p:nvPicPr>
        <p:blipFill>
          <a:blip r:embed="rId3"/>
          <a:stretch>
            <a:fillRect/>
          </a:stretch>
        </p:blipFill>
        <p:spPr>
          <a:xfrm>
            <a:off x="585217" y="1464736"/>
            <a:ext cx="3035091" cy="3524454"/>
          </a:xfrm>
          <a:prstGeom prst="rect">
            <a:avLst/>
          </a:prstGeom>
        </p:spPr>
      </p:pic>
    </p:spTree>
    <p:extLst>
      <p:ext uri="{BB962C8B-B14F-4D97-AF65-F5344CB8AC3E}">
        <p14:creationId xmlns:p14="http://schemas.microsoft.com/office/powerpoint/2010/main" val="2713400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Pod/Node level metrics</a:t>
            </a:r>
          </a:p>
        </p:txBody>
      </p:sp>
      <p:sp>
        <p:nvSpPr>
          <p:cNvPr id="5" name="TextBox 4">
            <a:extLst>
              <a:ext uri="{FF2B5EF4-FFF2-40B4-BE49-F238E27FC236}">
                <a16:creationId xmlns:a16="http://schemas.microsoft.com/office/drawing/2014/main" id="{799411BF-2BBD-E17C-EF4F-DA5797FBCB65}"/>
              </a:ext>
            </a:extLst>
          </p:cNvPr>
          <p:cNvSpPr txBox="1"/>
          <p:nvPr/>
        </p:nvSpPr>
        <p:spPr>
          <a:xfrm>
            <a:off x="244940" y="1493525"/>
            <a:ext cx="10301469" cy="31339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L4, L7 (DNS)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metrics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Drop metrics with reason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TCP/UDP Connection stats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VM Interface health 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EF67EB4E-69A3-3E3B-4CDA-AE7E7EC796EF}"/>
              </a:ext>
            </a:extLst>
          </p:cNvPr>
          <p:cNvPicPr>
            <a:picLocks noChangeAspect="1"/>
          </p:cNvPicPr>
          <p:nvPr/>
        </p:nvPicPr>
        <p:blipFill>
          <a:blip r:embed="rId3"/>
          <a:stretch>
            <a:fillRect/>
          </a:stretch>
        </p:blipFill>
        <p:spPr>
          <a:xfrm>
            <a:off x="127403" y="4641032"/>
            <a:ext cx="8352957" cy="2184832"/>
          </a:xfrm>
          <a:prstGeom prst="rect">
            <a:avLst/>
          </a:prstGeom>
        </p:spPr>
      </p:pic>
      <p:pic>
        <p:nvPicPr>
          <p:cNvPr id="7" name="Picture 6">
            <a:extLst>
              <a:ext uri="{FF2B5EF4-FFF2-40B4-BE49-F238E27FC236}">
                <a16:creationId xmlns:a16="http://schemas.microsoft.com/office/drawing/2014/main" id="{71E80029-5A5F-190A-FEBE-1405395D95CE}"/>
              </a:ext>
            </a:extLst>
          </p:cNvPr>
          <p:cNvPicPr>
            <a:picLocks noChangeAspect="1"/>
          </p:cNvPicPr>
          <p:nvPr/>
        </p:nvPicPr>
        <p:blipFill>
          <a:blip r:embed="rId4"/>
          <a:stretch>
            <a:fillRect/>
          </a:stretch>
        </p:blipFill>
        <p:spPr>
          <a:xfrm>
            <a:off x="5873734" y="2712653"/>
            <a:ext cx="6187166" cy="1943383"/>
          </a:xfrm>
          <a:prstGeom prst="rect">
            <a:avLst/>
          </a:prstGeom>
        </p:spPr>
      </p:pic>
      <p:pic>
        <p:nvPicPr>
          <p:cNvPr id="8" name="Picture 7">
            <a:extLst>
              <a:ext uri="{FF2B5EF4-FFF2-40B4-BE49-F238E27FC236}">
                <a16:creationId xmlns:a16="http://schemas.microsoft.com/office/drawing/2014/main" id="{B7E46463-E768-AD5F-3A14-28B5B0A86B8E}"/>
              </a:ext>
            </a:extLst>
          </p:cNvPr>
          <p:cNvPicPr>
            <a:picLocks noChangeAspect="1"/>
          </p:cNvPicPr>
          <p:nvPr/>
        </p:nvPicPr>
        <p:blipFill>
          <a:blip r:embed="rId5"/>
          <a:stretch>
            <a:fillRect/>
          </a:stretch>
        </p:blipFill>
        <p:spPr>
          <a:xfrm>
            <a:off x="5873734" y="1272362"/>
            <a:ext cx="6187167" cy="1440291"/>
          </a:xfrm>
          <a:prstGeom prst="rect">
            <a:avLst/>
          </a:prstGeom>
        </p:spPr>
      </p:pic>
    </p:spTree>
    <p:extLst>
      <p:ext uri="{BB962C8B-B14F-4D97-AF65-F5344CB8AC3E}">
        <p14:creationId xmlns:p14="http://schemas.microsoft.com/office/powerpoint/2010/main" val="14116962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5057E3-8780-5A43-E8D6-CAFB12DC3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42D51-05A9-93B5-D15E-ECC771581FDE}"/>
              </a:ext>
            </a:extLst>
          </p:cNvPr>
          <p:cNvSpPr>
            <a:spLocks noGrp="1"/>
          </p:cNvSpPr>
          <p:nvPr>
            <p:ph type="title"/>
          </p:nvPr>
        </p:nvSpPr>
        <p:spPr>
          <a:xfrm>
            <a:off x="135245" y="111380"/>
            <a:ext cx="10515600" cy="1325563"/>
          </a:xfrm>
        </p:spPr>
        <p:txBody>
          <a:bodyPr>
            <a:normAutofit/>
          </a:bodyPr>
          <a:lstStyle/>
          <a:p>
            <a:r>
              <a:rPr lang="en-US" sz="3200"/>
              <a:t>ACNS Container Network Metrics Filtering</a:t>
            </a:r>
            <a:endParaRPr lang="en-US" sz="3200" b="1" spc="0">
              <a:latin typeface="+mn-lt"/>
            </a:endParaRPr>
          </a:p>
        </p:txBody>
      </p:sp>
      <p:sp>
        <p:nvSpPr>
          <p:cNvPr id="7" name="TextBox 6">
            <a:extLst>
              <a:ext uri="{FF2B5EF4-FFF2-40B4-BE49-F238E27FC236}">
                <a16:creationId xmlns:a16="http://schemas.microsoft.com/office/drawing/2014/main" id="{4925468F-FA5F-F06A-65D4-6ECEF0ADD68B}"/>
              </a:ext>
            </a:extLst>
          </p:cNvPr>
          <p:cNvSpPr txBox="1"/>
          <p:nvPr/>
        </p:nvSpPr>
        <p:spPr>
          <a:xfrm>
            <a:off x="7081770" y="1319429"/>
            <a:ext cx="4820114" cy="4616648"/>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acn.azure.com/v1alpha1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ContainerNetworkMetric</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container-network-metric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filters: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metric: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tcp</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includeFilters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-client"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excludeFilters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p:txBody>
      </p:sp>
      <p:grpSp>
        <p:nvGrpSpPr>
          <p:cNvPr id="12" name="shield 4">
            <a:extLst>
              <a:ext uri="{FF2B5EF4-FFF2-40B4-BE49-F238E27FC236}">
                <a16:creationId xmlns:a16="http://schemas.microsoft.com/office/drawing/2014/main" id="{EF124113-8C20-99F1-4007-A8CB7CA768A6}"/>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DFB819A5-9ED3-9FBE-2F36-87FC56A354AE}"/>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02E88C88-EDA6-D277-9B07-7A18652B0825}"/>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0878851F-2168-59C4-7480-0BAEED8B2B59}"/>
              </a:ext>
            </a:extLst>
          </p:cNvPr>
          <p:cNvSpPr txBox="1"/>
          <p:nvPr/>
        </p:nvSpPr>
        <p:spPr>
          <a:xfrm>
            <a:off x="9666037" y="248814"/>
            <a:ext cx="1969616"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F150B33A-C50C-6957-356D-69D257830874}"/>
              </a:ext>
            </a:extLst>
          </p:cNvPr>
          <p:cNvSpPr>
            <a:spLocks noChangeArrowheads="1"/>
          </p:cNvSpPr>
          <p:nvPr/>
        </p:nvSpPr>
        <p:spPr bwMode="auto">
          <a:xfrm>
            <a:off x="42185" y="3539033"/>
            <a:ext cx="35038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TextBox 12">
            <a:extLst>
              <a:ext uri="{FF2B5EF4-FFF2-40B4-BE49-F238E27FC236}">
                <a16:creationId xmlns:a16="http://schemas.microsoft.com/office/drawing/2014/main" id="{FB9E4F8D-874E-97E5-49A1-997FCABC83F1}"/>
              </a:ext>
            </a:extLst>
          </p:cNvPr>
          <p:cNvSpPr txBox="1"/>
          <p:nvPr/>
        </p:nvSpPr>
        <p:spPr>
          <a:xfrm>
            <a:off x="290116" y="1174726"/>
            <a:ext cx="5738532"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Targeted pod level metric generation to reduce storage cost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Filtering: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Based on namespace, pod ids, labels, Protocols and Verdict at the source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Reduce noise and cost :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Collect only relevant metrics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Higher fidelity dashboards: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Better clarity and troubleshooting speed </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Rectangle 2">
            <a:extLst>
              <a:ext uri="{FF2B5EF4-FFF2-40B4-BE49-F238E27FC236}">
                <a16:creationId xmlns:a16="http://schemas.microsoft.com/office/drawing/2014/main" id="{44BE154F-CE86-661E-ADC8-C9207A30FF34}"/>
              </a:ext>
            </a:extLst>
          </p:cNvPr>
          <p:cNvSpPr/>
          <p:nvPr/>
        </p:nvSpPr>
        <p:spPr bwMode="auto">
          <a:xfrm>
            <a:off x="7133664" y="1566582"/>
            <a:ext cx="2776817" cy="259165"/>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562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Light">
  <a:themeElements>
    <a:clrScheme name="Custom 58">
      <a:dk1>
        <a:srgbClr val="000000"/>
      </a:dk1>
      <a:lt1>
        <a:srgbClr val="F4F3F5"/>
      </a:lt1>
      <a:dk2>
        <a:srgbClr val="2A446F"/>
      </a:dk2>
      <a:lt2>
        <a:srgbClr val="F4F3F5"/>
      </a:lt2>
      <a:accent1>
        <a:srgbClr val="0078D4"/>
      </a:accent1>
      <a:accent2>
        <a:srgbClr val="C03BC4"/>
      </a:accent2>
      <a:accent3>
        <a:srgbClr val="2A446F"/>
      </a:accent3>
      <a:accent4>
        <a:srgbClr val="B1B3B3"/>
      </a:accent4>
      <a:accent5>
        <a:srgbClr val="8661C5"/>
      </a:accent5>
      <a:accent6>
        <a:srgbClr val="8C8279"/>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NS_Ignite_2025_16-9 Event-template_v02" id="{A1C72AD0-F88D-4EE3-97C9-76B54002B5E4}" vid="{F4722DF1-E86B-401C-959A-F38044320D6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1838</TotalTime>
  <Words>2996</Words>
  <Application>Microsoft Macintosh PowerPoint</Application>
  <PresentationFormat>Widescreen</PresentationFormat>
  <Paragraphs>379</Paragraphs>
  <Slides>28</Slides>
  <Notes>25</Notes>
  <HiddenSlides>2</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28</vt:i4>
      </vt:variant>
    </vt:vector>
  </HeadingPairs>
  <TitlesOfParts>
    <vt:vector size="48" baseType="lpstr">
      <vt:lpstr>Aptos</vt:lpstr>
      <vt:lpstr>Aptos Display</vt:lpstr>
      <vt:lpstr>Arial</vt:lpstr>
      <vt:lpstr>Calibri</vt:lpstr>
      <vt:lpstr>Consolas</vt:lpstr>
      <vt:lpstr>Segoe Sans Display Semibold</vt:lpstr>
      <vt:lpstr>Segoe Sans Text</vt:lpstr>
      <vt:lpstr>Segoe Sans Text (Body)</vt:lpstr>
      <vt:lpstr>Segoe Sans Text Semibold</vt:lpstr>
      <vt:lpstr>Segoe Sans Text Semilight</vt:lpstr>
      <vt:lpstr>Segoe UI</vt:lpstr>
      <vt:lpstr>Segoe UI Light</vt:lpstr>
      <vt:lpstr>Segoe UI Semibold</vt:lpstr>
      <vt:lpstr>Segoe UI Variable Small Light</vt:lpstr>
      <vt:lpstr>Times New Roman</vt:lpstr>
      <vt:lpstr>Wingdings</vt:lpstr>
      <vt:lpstr>Office Theme</vt:lpstr>
      <vt:lpstr>Microsoft Ignite 16:9 Template Light</vt:lpstr>
      <vt:lpstr>1_office theme</vt:lpstr>
      <vt:lpstr>2_Office Theme</vt:lpstr>
      <vt:lpstr>ACNS – Advanced Container Networking Services</vt:lpstr>
      <vt:lpstr>Pain points</vt:lpstr>
      <vt:lpstr>Advanced Container Network Services  </vt:lpstr>
      <vt:lpstr>PowerPoint Presentation</vt:lpstr>
      <vt:lpstr>Observability Architecture and capabilities</vt:lpstr>
      <vt:lpstr>Service Dependency Graphs</vt:lpstr>
      <vt:lpstr>Container Network Logs  Visibility that Drives Action  </vt:lpstr>
      <vt:lpstr>Pod/Node level metrics</vt:lpstr>
      <vt:lpstr>ACNS Container Network Metrics Filtering</vt:lpstr>
      <vt:lpstr>AKS Defense in depth: In-Cluster L3–L7 Security</vt:lpstr>
      <vt:lpstr> WireGuard - In-Transit Encryption for AKS </vt:lpstr>
      <vt:lpstr>PowerPoint Presentation</vt:lpstr>
      <vt:lpstr>PowerPoint Presentation</vt:lpstr>
      <vt:lpstr>ACNS Timelines &amp; Pricing</vt:lpstr>
      <vt:lpstr>Demo</vt:lpstr>
      <vt:lpstr>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Omer Feldman</dc:creator>
  <cp:lastModifiedBy>Omer Feldman</cp:lastModifiedBy>
  <cp:revision>17</cp:revision>
  <dcterms:created xsi:type="dcterms:W3CDTF">2025-12-01T09:53:13Z</dcterms:created>
  <dcterms:modified xsi:type="dcterms:W3CDTF">2025-12-11T12:44:59Z</dcterms:modified>
</cp:coreProperties>
</file>